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handoutMasterIdLst>
    <p:handoutMasterId r:id="rId97"/>
  </p:handoutMasterIdLst>
  <p:sldIdLst>
    <p:sldId id="378" r:id="rId3"/>
    <p:sldId id="511" r:id="rId4"/>
    <p:sldId id="632" r:id="rId5"/>
    <p:sldId id="570" r:id="rId6"/>
    <p:sldId id="674" r:id="rId8"/>
    <p:sldId id="675" r:id="rId9"/>
    <p:sldId id="556" r:id="rId10"/>
    <p:sldId id="676" r:id="rId11"/>
    <p:sldId id="558" r:id="rId12"/>
    <p:sldId id="559" r:id="rId13"/>
    <p:sldId id="560" r:id="rId14"/>
    <p:sldId id="451" r:id="rId15"/>
    <p:sldId id="646" r:id="rId16"/>
    <p:sldId id="647" r:id="rId17"/>
    <p:sldId id="648" r:id="rId18"/>
    <p:sldId id="649" r:id="rId19"/>
    <p:sldId id="565" r:id="rId20"/>
    <p:sldId id="566" r:id="rId21"/>
    <p:sldId id="677" r:id="rId22"/>
    <p:sldId id="644" r:id="rId23"/>
    <p:sldId id="660" r:id="rId24"/>
    <p:sldId id="661" r:id="rId25"/>
    <p:sldId id="567" r:id="rId26"/>
    <p:sldId id="663" r:id="rId27"/>
    <p:sldId id="568" r:id="rId28"/>
    <p:sldId id="569" r:id="rId29"/>
    <p:sldId id="561" r:id="rId30"/>
    <p:sldId id="562" r:id="rId31"/>
    <p:sldId id="665" r:id="rId32"/>
    <p:sldId id="664" r:id="rId33"/>
    <p:sldId id="563" r:id="rId34"/>
    <p:sldId id="636" r:id="rId35"/>
    <p:sldId id="637" r:id="rId36"/>
    <p:sldId id="634" r:id="rId37"/>
    <p:sldId id="635" r:id="rId38"/>
    <p:sldId id="638" r:id="rId39"/>
    <p:sldId id="639" r:id="rId40"/>
    <p:sldId id="659" r:id="rId41"/>
    <p:sldId id="564" r:id="rId42"/>
    <p:sldId id="678" r:id="rId43"/>
    <p:sldId id="658" r:id="rId44"/>
    <p:sldId id="571" r:id="rId45"/>
    <p:sldId id="572" r:id="rId46"/>
    <p:sldId id="640" r:id="rId47"/>
    <p:sldId id="641" r:id="rId48"/>
    <p:sldId id="574" r:id="rId49"/>
    <p:sldId id="573" r:id="rId50"/>
    <p:sldId id="630" r:id="rId51"/>
    <p:sldId id="633" r:id="rId52"/>
    <p:sldId id="642" r:id="rId53"/>
    <p:sldId id="631" r:id="rId54"/>
    <p:sldId id="666" r:id="rId55"/>
    <p:sldId id="672" r:id="rId56"/>
    <p:sldId id="673" r:id="rId57"/>
    <p:sldId id="667" r:id="rId58"/>
    <p:sldId id="668" r:id="rId59"/>
    <p:sldId id="669" r:id="rId60"/>
    <p:sldId id="670" r:id="rId61"/>
    <p:sldId id="671" r:id="rId62"/>
    <p:sldId id="452" r:id="rId63"/>
    <p:sldId id="457" r:id="rId64"/>
    <p:sldId id="512" r:id="rId65"/>
    <p:sldId id="458" r:id="rId66"/>
    <p:sldId id="459" r:id="rId67"/>
    <p:sldId id="453" r:id="rId68"/>
    <p:sldId id="462" r:id="rId69"/>
    <p:sldId id="463" r:id="rId70"/>
    <p:sldId id="460" r:id="rId71"/>
    <p:sldId id="449" r:id="rId72"/>
    <p:sldId id="464" r:id="rId73"/>
    <p:sldId id="461" r:id="rId74"/>
    <p:sldId id="471" r:id="rId75"/>
    <p:sldId id="446" r:id="rId76"/>
    <p:sldId id="447" r:id="rId77"/>
    <p:sldId id="440" r:id="rId78"/>
    <p:sldId id="442" r:id="rId79"/>
    <p:sldId id="441" r:id="rId80"/>
    <p:sldId id="466" r:id="rId81"/>
    <p:sldId id="405" r:id="rId82"/>
    <p:sldId id="406" r:id="rId83"/>
    <p:sldId id="410" r:id="rId84"/>
    <p:sldId id="436" r:id="rId85"/>
    <p:sldId id="399" r:id="rId86"/>
    <p:sldId id="402" r:id="rId87"/>
    <p:sldId id="404" r:id="rId88"/>
    <p:sldId id="379" r:id="rId89"/>
    <p:sldId id="359" r:id="rId90"/>
    <p:sldId id="355" r:id="rId91"/>
    <p:sldId id="345" r:id="rId92"/>
    <p:sldId id="353" r:id="rId93"/>
    <p:sldId id="352" r:id="rId94"/>
    <p:sldId id="348" r:id="rId95"/>
    <p:sldId id="349"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LASPIC" id="{E2FB8F01-CCAB-43BA-AF76-4458FAB5BDE0}">
          <p14:sldIdLst>
            <p14:sldId id="378"/>
            <p14:sldId id="469"/>
            <p14:sldId id="470"/>
            <p14:sldId id="448"/>
            <p14:sldId id="451"/>
            <p14:sldId id="452"/>
            <p14:sldId id="457"/>
            <p14:sldId id="458"/>
            <p14:sldId id="459"/>
            <p14:sldId id="453"/>
            <p14:sldId id="462"/>
            <p14:sldId id="463"/>
            <p14:sldId id="460"/>
            <p14:sldId id="449"/>
            <p14:sldId id="464"/>
            <p14:sldId id="461"/>
            <p14:sldId id="471"/>
            <p14:sldId id="446"/>
            <p14:sldId id="447"/>
            <p14:sldId id="440"/>
            <p14:sldId id="442"/>
            <p14:sldId id="441"/>
            <p14:sldId id="466"/>
            <p14:sldId id="445"/>
            <p14:sldId id="467"/>
            <p14:sldId id="468"/>
            <p14:sldId id="473"/>
            <p14:sldId id="414"/>
            <p14:sldId id="405"/>
            <p14:sldId id="406"/>
            <p14:sldId id="410"/>
          </p14:sldIdLst>
        </p14:section>
        <p14:section name="Extra" id="{2BD7AB56-490F-41CC-B6FD-D921AD45F91D}">
          <p14:sldIdLst>
            <p14:sldId id="436"/>
            <p14:sldId id="399"/>
            <p14:sldId id="402"/>
            <p14:sldId id="404"/>
            <p14:sldId id="379"/>
            <p14:sldId id="359"/>
            <p14:sldId id="355"/>
            <p14:sldId id="345"/>
            <p14:sldId id="353"/>
            <p14:sldId id="352"/>
            <p14:sldId id="348"/>
            <p14:sldId id="34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2" autoAdjust="0"/>
    <p:restoredTop sz="92960" autoAdjust="0"/>
  </p:normalViewPr>
  <p:slideViewPr>
    <p:cSldViewPr>
      <p:cViewPr>
        <p:scale>
          <a:sx n="75" d="100"/>
          <a:sy n="75" d="100"/>
        </p:scale>
        <p:origin x="1548" y="804"/>
      </p:cViewPr>
      <p:guideLst>
        <p:guide orient="horz" pos="2185"/>
        <p:guide pos="2824"/>
      </p:guideLst>
    </p:cSldViewPr>
  </p:slideViewPr>
  <p:notesTextViewPr>
    <p:cViewPr>
      <p:scale>
        <a:sx n="1" d="1"/>
        <a:sy n="1" d="1"/>
      </p:scale>
      <p:origin x="0" y="0"/>
    </p:cViewPr>
  </p:notesTextViewPr>
  <p:notesViewPr>
    <p:cSldViewPr>
      <p:cViewPr varScale="1">
        <p:scale>
          <a:sx n="87" d="100"/>
          <a:sy n="87" d="100"/>
        </p:scale>
        <p:origin x="-3798" y="-72"/>
      </p:cViewPr>
      <p:guideLst>
        <p:guide orient="horz" pos="2914"/>
        <p:guide pos="2118"/>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handoutMaster" Target="handoutMasters/handoutMaster1.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tableStyles" Target="tableStyles.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1292658416"/>
        <c:axId val="-1292657328"/>
      </c:barChart>
      <c:catAx>
        <c:axId val="-129265841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7328"/>
        <c:crosses val="autoZero"/>
        <c:auto val="1"/>
        <c:lblAlgn val="ctr"/>
        <c:lblOffset val="100"/>
        <c:tickMarkSkip val="1"/>
        <c:noMultiLvlLbl val="0"/>
      </c:catAx>
      <c:valAx>
        <c:axId val="-129265732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29265841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1016499760"/>
        <c:axId val="-1016491600"/>
      </c:barChart>
      <c:catAx>
        <c:axId val="-101649976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1600"/>
        <c:crosses val="autoZero"/>
        <c:auto val="1"/>
        <c:lblAlgn val="ctr"/>
        <c:lblOffset val="100"/>
        <c:tickMarkSkip val="1"/>
        <c:noMultiLvlLbl val="0"/>
      </c:catAx>
      <c:valAx>
        <c:axId val="-101649160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976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1016494320"/>
        <c:axId val="-1016485616"/>
      </c:barChart>
      <c:catAx>
        <c:axId val="-101649432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85616"/>
        <c:crosses val="autoZero"/>
        <c:auto val="1"/>
        <c:lblAlgn val="ctr"/>
        <c:lblOffset val="100"/>
        <c:tickMarkSkip val="1"/>
        <c:noMultiLvlLbl val="0"/>
      </c:catAx>
      <c:valAx>
        <c:axId val="-1016485616"/>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101649432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Sheet1!$A$1:$A$2</c:f>
              <c:strCache>
                <c:ptCount val="2"/>
                <c:pt idx="0">
                  <c:v>Calculated</c:v>
                </c:pt>
                <c:pt idx="1">
                  <c:v>Missing</c:v>
                </c:pt>
              </c:strCache>
            </c:strRef>
          </c:cat>
          <c:val>
            <c:numRef>
              <c:f>Sheet1!$B$1:$B$2</c:f>
              <c:numCache>
                <c:formatCode>#,##0</c:formatCode>
                <c:ptCount val="2"/>
                <c:pt idx="0">
                  <c:v>94433</c:v>
                </c:pt>
                <c:pt idx="1" c:formatCode="General">
                  <c:v>14</c:v>
                </c:pt>
              </c:numCache>
            </c:numRef>
          </c:val>
        </c:ser>
        <c:dLbls>
          <c:dLblPos val="outEnd"/>
          <c:showLegendKey val="0"/>
          <c:showVal val="0"/>
          <c:showCatName val="0"/>
          <c:showSerName val="0"/>
          <c:showPercent val="0"/>
          <c:showBubbleSize val="0"/>
        </c:dLbls>
        <c:gapWidth val="150"/>
        <c:axId val="-670997664"/>
        <c:axId val="-670996032"/>
      </c:barChart>
      <c:catAx>
        <c:axId val="-670997664"/>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6032"/>
        <c:crosses val="autoZero"/>
        <c:auto val="1"/>
        <c:lblAlgn val="ctr"/>
        <c:lblOffset val="100"/>
        <c:tickMarkSkip val="1"/>
        <c:noMultiLvlLbl val="0"/>
      </c:catAx>
      <c:valAx>
        <c:axId val="-670996032"/>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proteins</a:t>
                </a:r>
                <a:endParaRPr lang="en-CA" dirty="0"/>
              </a:p>
            </c:rich>
          </c:tx>
          <c:layout/>
          <c:overlay val="0"/>
          <c:spPr>
            <a:noFill/>
            <a:ln>
              <a:noFill/>
            </a:ln>
            <a:effectLst/>
          </c:spPr>
        </c:title>
        <c:numFmt formatCode="#,##0"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766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Sheet1!$H$1:$H$2</c:f>
              <c:strCache>
                <c:ptCount val="2"/>
                <c:pt idx="0">
                  <c:v>Calculated</c:v>
                </c:pt>
                <c:pt idx="1">
                  <c:v>Missing</c:v>
                </c:pt>
              </c:strCache>
            </c:strRef>
          </c:cat>
          <c:val>
            <c:numRef>
              <c:f>Sheet1!$I$1:$I$2</c:f>
              <c:numCache>
                <c:formatCode>General</c:formatCode>
                <c:ptCount val="2"/>
                <c:pt idx="0">
                  <c:v>115478</c:v>
                </c:pt>
                <c:pt idx="1">
                  <c:v>37343</c:v>
                </c:pt>
              </c:numCache>
            </c:numRef>
          </c:val>
        </c:ser>
        <c:dLbls>
          <c:dLblPos val="outEnd"/>
          <c:showLegendKey val="0"/>
          <c:showVal val="0"/>
          <c:showCatName val="0"/>
          <c:showSerName val="0"/>
          <c:showPercent val="0"/>
          <c:showBubbleSize val="0"/>
        </c:dLbls>
        <c:gapWidth val="150"/>
        <c:axId val="-670999296"/>
        <c:axId val="-670995488"/>
      </c:barChart>
      <c:catAx>
        <c:axId val="-670999296"/>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5488"/>
        <c:crosses val="autoZero"/>
        <c:auto val="1"/>
        <c:lblAlgn val="ctr"/>
        <c:lblOffset val="100"/>
        <c:tickMarkSkip val="1"/>
        <c:noMultiLvlLbl val="0"/>
      </c:catAx>
      <c:valAx>
        <c:axId val="-670995488"/>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9296"/>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1"/>
    </mc:Fallback>
  </mc:AlternateContent>
  <c:chart>
    <c:autoTitleDeleted val="1"/>
    <c:plotArea>
      <c:layout/>
      <c:barChart>
        <c:barDir val="col"/>
        <c:grouping val="clustered"/>
        <c:varyColors val="0"/>
        <c:ser>
          <c:idx val="0"/>
          <c:order val="0"/>
          <c:spPr>
            <a:solidFill>
              <a:schemeClr val="dk1">
                <a:tint val="88500"/>
              </a:schemeClr>
            </a:solidFill>
            <a:ln>
              <a:noFill/>
            </a:ln>
            <a:effectLst/>
          </c:spPr>
          <c:invertIfNegative val="0"/>
          <c:cat>
            <c:strRef>
              <c:f>Sheet1!$N$1:$N$2</c:f>
              <c:strCache>
                <c:ptCount val="2"/>
                <c:pt idx="0">
                  <c:v>Calculated</c:v>
                </c:pt>
                <c:pt idx="1">
                  <c:v>Missing</c:v>
                </c:pt>
              </c:strCache>
            </c:strRef>
          </c:cat>
          <c:val>
            <c:numRef>
              <c:f>Sheet1!$O$1:$O$2</c:f>
              <c:numCache>
                <c:formatCode>General</c:formatCode>
                <c:ptCount val="2"/>
                <c:pt idx="0">
                  <c:v>92842</c:v>
                </c:pt>
                <c:pt idx="1">
                  <c:v>365344</c:v>
                </c:pt>
              </c:numCache>
            </c:numRef>
          </c:val>
        </c:ser>
        <c:dLbls>
          <c:dLblPos val="outEnd"/>
          <c:showLegendKey val="0"/>
          <c:showVal val="0"/>
          <c:showCatName val="0"/>
          <c:showSerName val="0"/>
          <c:showPercent val="0"/>
          <c:showBubbleSize val="0"/>
        </c:dLbls>
        <c:gapWidth val="150"/>
        <c:axId val="-670994400"/>
        <c:axId val="-671002560"/>
      </c:barChart>
      <c:catAx>
        <c:axId val="-670994400"/>
        <c:scaling>
          <c:orientation val="minMax"/>
        </c:scaling>
        <c:delete val="0"/>
        <c:axPos val="b"/>
        <c:numFmt formatCode="General" sourceLinked="0"/>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1002560"/>
        <c:crosses val="autoZero"/>
        <c:auto val="1"/>
        <c:lblAlgn val="ctr"/>
        <c:lblOffset val="100"/>
        <c:tickMarkSkip val="1"/>
        <c:noMultiLvlLbl val="0"/>
      </c:catAx>
      <c:valAx>
        <c:axId val="-671002560"/>
        <c:scaling>
          <c:orientation val="minMax"/>
        </c:scaling>
        <c:delete val="0"/>
        <c:axPos val="l"/>
        <c:majorGridlines>
          <c:spPr>
            <a:noFill/>
            <a:ln>
              <a:solidFill>
                <a:schemeClr val="tx1">
                  <a:lumMod val="50000"/>
                  <a:lumOff val="50000"/>
                </a:schemeClr>
              </a:solidFill>
            </a:ln>
            <a:effectLst/>
          </c:spPr>
        </c:majorGridlines>
        <c:title>
          <c:tx>
            <c:rich>
              <a:bodyPr rot="-5400000" vertOverflow="ellipsis" vert="horz" anchor="ctr" anchorCtr="1"/>
              <a:lstStyle/>
              <a:p>
                <a:pPr algn="ctr">
                  <a:defRPr sz="1000" b="1">
                    <a:solidFill>
                      <a:schemeClr val="tx1"/>
                    </a:solidFill>
                    <a:latin typeface="+mn-lt"/>
                    <a:ea typeface="+mn-ea"/>
                    <a:cs typeface="+mn-cs"/>
                  </a:defRPr>
                </a:pPr>
                <a:r>
                  <a:rPr lang="en-CA" dirty="0" smtClean="0"/>
                  <a:t>Number of domain pairs</a:t>
                </a:r>
                <a:endParaRPr lang="en-CA" dirty="0"/>
              </a:p>
            </c:rich>
          </c:tx>
          <c:layout/>
          <c:overlay val="0"/>
          <c:spPr>
            <a:noFill/>
            <a:ln>
              <a:noFill/>
            </a:ln>
            <a:effectLst/>
          </c:spPr>
        </c:title>
        <c:numFmt formatCode="General" sourceLinked="1"/>
        <c:majorTickMark val="out"/>
        <c:minorTickMark val="none"/>
        <c:tickLblPos val="nextTo"/>
        <c:spPr>
          <a:noFill/>
          <a:ln>
            <a:solidFill>
              <a:schemeClr val="tx1">
                <a:lumMod val="50000"/>
                <a:lumOff val="50000"/>
              </a:schemeClr>
            </a:solidFill>
          </a:ln>
          <a:effectLst/>
        </c:spPr>
        <c:txPr>
          <a:bodyPr rot="-60000000" spcFirstLastPara="0" vertOverflow="ellipsis" horzOverflow="overflow" vert="horz" wrap="square" anchor="ctr" anchorCtr="1"/>
          <a:lstStyle/>
          <a:p>
            <a:pPr>
              <a:defRPr sz="1000" b="0">
                <a:solidFill>
                  <a:schemeClr val="tx1"/>
                </a:solidFill>
                <a:latin typeface="+mn-lt"/>
                <a:ea typeface="+mn-ea"/>
                <a:cs typeface="+mn-cs"/>
              </a:defRPr>
            </a:pPr>
          </a:p>
        </c:txPr>
        <c:crossAx val="-670994400"/>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en-CA"/>
      </a:pPr>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9A407D2-09A1-4490-9AAF-6EECF26A49DE}" type="slidenum">
              <a:rPr lang="en-CA" smtClean="0"/>
            </a:fld>
            <a:endParaRPr lang="en-C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02125A-DD46-430F-8D5F-012DE352751C}" type="slidenum">
              <a:rPr lang="en-CA" smtClean="0"/>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We are all going to hell in a bread basket.</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We are all going to hell in a bread basket.</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CA" altLang="en-US"/>
              <a:t>All happy families are alike; each unhappy family is unhappy in its own way. </a:t>
            </a:r>
            <a:r>
              <a:rPr lang="x-none" altLang="en-CA"/>
              <a:t>-&gt; "In what way is the great big family of proteins unhappy in each person, and what can we do make them happy?"</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CA" altLang="en-US"/>
              <a:t>All happy families are alike; each unhappy family is unhappy in its own way. </a:t>
            </a:r>
            <a:r>
              <a:rPr lang="x-none" altLang="en-CA"/>
              <a:t>-&gt; "In what way is the great big family of proteins unhappy in each person, and what can we do make them happy?"</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CA" altLang="en-US"/>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Pfam domain definitions from SIMAP.</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x-none" altLang="en-CA"/>
              <a:t>If you are familiar with Node.JS, this will not be new. This is how Node does everything.</a:t>
            </a:r>
            <a:endParaRPr lang="x-none" altLang="en-CA"/>
          </a:p>
        </p:txBody>
      </p:sp>
      <p:sp>
        <p:nvSpPr>
          <p:cNvPr id="4" name="Slide Number Placeholder 3"/>
          <p:cNvSpPr>
            <a:spLocks noGrp="1"/>
          </p:cNvSpPr>
          <p:nvPr>
            <p:ph type="sldNum" sz="quarter" idx="5"/>
          </p:nvPr>
        </p:nvSpPr>
        <p:spPr/>
        <p:txBody>
          <a:bodyPr/>
          <a:p>
            <a:fld id="{6E02125A-DD46-430F-8D5F-012DE352751C}" type="slidenum">
              <a:rPr lang="en-CA" smtClean="0"/>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29945"/>
            <a:ext cx="3008630" cy="72517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817245"/>
            <a:ext cx="5111750" cy="57810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Text Placeholder 3"/>
          <p:cNvSpPr>
            <a:spLocks noGrp="1"/>
          </p:cNvSpPr>
          <p:nvPr>
            <p:ph type="body" sz="half" idx="2"/>
          </p:nvPr>
        </p:nvSpPr>
        <p:spPr>
          <a:xfrm>
            <a:off x="457200" y="1697355"/>
            <a:ext cx="3008630" cy="490156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itle 1"/>
          <p:cNvSpPr>
            <a:spLocks noGrp="1"/>
          </p:cNvSpPr>
          <p:nvPr userDrawn="1"/>
        </p:nvSpPr>
        <p:spPr>
          <a:xfrm>
            <a:off x="251520" y="116632"/>
            <a:ext cx="8784976" cy="562074"/>
          </a:xfrm>
          <a:prstGeom prst="rect">
            <a:avLst/>
          </a:prstGeom>
        </p:spPr>
        <p:txBody>
          <a:bodyPr vert="horz" lIns="91440" tIns="45720" rIns="91440" bIns="45720" rtlCol="0" anchor="ctr">
            <a:normAutofit fontScale="90000" lnSpcReduction="20000"/>
          </a:bodyPr>
          <a:lstStyle>
            <a:lvl1pPr>
              <a:defRPr sz="3600" b="1"/>
            </a:lvl1pPr>
          </a:lstStyle>
          <a:p>
            <a:r>
              <a:rPr lang="en-US" dirty="0" smtClean="0"/>
              <a:t>Click to edit Master title style</a:t>
            </a:r>
            <a:endParaRPr lang="en-CA" dirty="0"/>
          </a:p>
        </p:txBody>
      </p:sp>
      <p:cxnSp>
        <p:nvCxnSpPr>
          <p:cNvPr id="6" name="Straight Connector 5"/>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p:txBody>
      </p:sp>
      <p:sp>
        <p:nvSpPr>
          <p:cNvPr id="12" name="Shape 12"/>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rtl="0">
              <a:spcBef>
                <a:spcPts val="0"/>
              </a:spcBef>
              <a:buAutoNum type="arabicPeriod"/>
              <a:defRPr sz="2400"/>
            </a:lvl1pPr>
            <a:lvl2pPr indent="457200" rtl="0">
              <a:spcBef>
                <a:spcPts val="0"/>
              </a:spcBef>
              <a:buAutoNum type="alphaLcPeriod"/>
              <a:defRPr/>
            </a:lvl2pPr>
            <a:lvl3pPr indent="914400" rtl="0">
              <a:spcBef>
                <a:spcPts val="0"/>
              </a:spcBef>
              <a:buAutoNum type="romanLcPeriod"/>
              <a:defRPr/>
            </a:lvl3pPr>
            <a:lvl4pPr indent="1371600" rtl="0">
              <a:spcBef>
                <a:spcPts val="0"/>
              </a:spcBef>
              <a:buAutoNum type="arabicPeriod"/>
              <a:defRPr/>
            </a:lvl4pPr>
            <a:lvl5pPr rtl="0">
              <a:spcBef>
                <a:spcPts val="0"/>
              </a:spcBef>
              <a:buAutoNum type="alphaLcPeriod"/>
              <a:defRPr/>
            </a:lvl5pPr>
            <a:lvl6pPr rtl="0">
              <a:spcBef>
                <a:spcPts val="0"/>
              </a:spcBef>
              <a:buAutoNum type="romanLcPeriod"/>
              <a:defRPr/>
            </a:lvl6pPr>
            <a:lvl7pPr rtl="0">
              <a:spcBef>
                <a:spcPts val="0"/>
              </a:spcBef>
              <a:buAutoNum type="arabicPeriod"/>
              <a:defRPr/>
            </a:lvl7pPr>
            <a:lvl8pPr rtl="0">
              <a:spcBef>
                <a:spcPts val="0"/>
              </a:spcBef>
              <a:buAutoNum type="alphaLcPeriod"/>
              <a:defRPr/>
            </a:lvl8pPr>
            <a:lvl9pPr rtl="0">
              <a:spcBef>
                <a:spcPts val="0"/>
              </a:spcBef>
              <a:buAutoNum type="romanLcPeriod"/>
              <a:defRPr/>
            </a:lvl9pPr>
          </a:lstStyle>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lstStyle>
            <a:lvl1pPr>
              <a:lnSpc>
                <a:spcPct val="80000"/>
              </a:lnSpc>
              <a:spcBef>
                <a:spcPts val="530"/>
              </a:spcBef>
              <a:defRPr/>
            </a:lvl1pPr>
            <a:lvl2pPr>
              <a:lnSpc>
                <a:spcPct val="80000"/>
              </a:lnSpc>
              <a:spcBef>
                <a:spcPts val="530"/>
              </a:spcBef>
              <a:defRPr/>
            </a:lvl2pPr>
            <a:lvl3pPr>
              <a:lnSpc>
                <a:spcPct val="80000"/>
              </a:lnSpc>
              <a:spcBef>
                <a:spcPts val="530"/>
              </a:spcBef>
              <a:defRPr/>
            </a:lvl3pPr>
            <a:lvl4pPr>
              <a:lnSpc>
                <a:spcPct val="80000"/>
              </a:lnSpc>
              <a:spcBef>
                <a:spcPts val="530"/>
              </a:spcBef>
              <a:defRPr/>
            </a:lvl4pPr>
            <a:lvl5pPr>
              <a:lnSpc>
                <a:spcPct val="80000"/>
              </a:lnSpc>
              <a:spcBef>
                <a:spcPts val="530"/>
              </a:spcBef>
              <a:defRPr/>
            </a:lvl5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small text">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sp>
        <p:nvSpPr>
          <p:cNvPr id="3" name="Content Placeholder 2"/>
          <p:cNvSpPr>
            <a:spLocks noGrp="1"/>
          </p:cNvSpPr>
          <p:nvPr>
            <p:ph idx="1"/>
          </p:nvPr>
        </p:nvSpPr>
        <p:spPr>
          <a:xfrm>
            <a:off x="457200" y="908720"/>
            <a:ext cx="8229600" cy="5688632"/>
          </a:xfrm>
        </p:spPr>
        <p:txBody>
          <a:bodyPr>
            <a:normAutofit/>
          </a:bodyPr>
          <a:lstStyle>
            <a:lvl1pPr marL="0" indent="0">
              <a:lnSpc>
                <a:spcPct val="80000"/>
              </a:lnSpc>
              <a:spcBef>
                <a:spcPts val="530"/>
              </a:spcBef>
              <a:buFont typeface="Arial" panose="02080604020202020204" charset="0"/>
              <a:buNone/>
              <a:defRPr sz="2200"/>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Click to edit Master text styles</a:t>
            </a:r>
            <a:endParaRPr lang="en-US" dirty="0" smtClean="0"/>
          </a:p>
          <a:p>
            <a:pPr lvl="0"/>
            <a:r>
              <a:rPr lang="en-US" dirty="0" smtClean="0"/>
              <a:t>Second level</a:t>
            </a:r>
            <a:endParaRPr lang="en-US" dirty="0" smtClean="0"/>
          </a:p>
          <a:p>
            <a:pPr lvl="0"/>
            <a:r>
              <a:rPr lang="en-US" dirty="0" smtClean="0"/>
              <a:t>Third level</a:t>
            </a:r>
            <a:endParaRPr lang="en-US" dirty="0" smtClean="0"/>
          </a:p>
          <a:p>
            <a:pPr lvl="0"/>
            <a:r>
              <a:rPr lang="en-US" dirty="0" smtClean="0"/>
              <a:t>Fourth level</a:t>
            </a:r>
            <a:endParaRPr lang="en-US" dirty="0" smtClean="0"/>
          </a:p>
          <a:p>
            <a:pPr lvl="0"/>
            <a:r>
              <a:rPr lang="en-US" dirty="0" smtClean="0"/>
              <a:t>Fifth level</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ew)">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8784976" cy="562074"/>
          </a:xfrm>
        </p:spPr>
        <p:txBody>
          <a:bodyPr>
            <a:normAutofit/>
          </a:bodyPr>
          <a:lstStyle>
            <a:lvl1pPr>
              <a:defRPr sz="3600" b="1"/>
            </a:lvl1pPr>
          </a:lstStyle>
          <a:p>
            <a:r>
              <a:rPr lang="en-US" dirty="0" smtClean="0"/>
              <a:t>Click to edit Master title style</a:t>
            </a:r>
            <a:endParaRPr lang="en-CA" dirty="0"/>
          </a:p>
        </p:txBody>
      </p:sp>
      <p:cxnSp>
        <p:nvCxnSpPr>
          <p:cNvPr id="5" name="Straight Connector 4"/>
          <p:cNvCxnSpPr/>
          <p:nvPr userDrawn="1"/>
        </p:nvCxnSpPr>
        <p:spPr>
          <a:xfrm>
            <a:off x="323528" y="692696"/>
            <a:ext cx="8352928" cy="0"/>
          </a:xfrm>
          <a:prstGeom prst="line">
            <a:avLst/>
          </a:prstGeom>
          <a:ln w="63500">
            <a:gradFill flip="none" rotWithShape="1">
              <a:gsLst>
                <a:gs pos="0">
                  <a:schemeClr val="accent1"/>
                </a:gs>
                <a:gs pos="100000">
                  <a:schemeClr val="bg1"/>
                </a:gs>
              </a:gsLst>
              <a:lin ang="0" scaled="0"/>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u="none" strike="noStrike" kern="1200" cap="none" spc="0" normalizeH="0">
                <a:solidFill>
                  <a:schemeClr val="tx1"/>
                </a:solidFill>
                <a:uFillTx/>
              </a:defRPr>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
        <p:nvSpPr>
          <p:cNvPr id="4" name="Content Placeholder 3"/>
          <p:cNvSpPr>
            <a:spLocks noGrp="1"/>
          </p:cNvSpPr>
          <p:nvPr>
            <p:ph sz="half" idx="2"/>
          </p:nvPr>
        </p:nvSpPr>
        <p:spPr>
          <a:xfrm>
            <a:off x="4648200" y="1124744"/>
            <a:ext cx="4038600" cy="54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124744"/>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44824"/>
            <a:ext cx="4040188"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
        <p:nvSpPr>
          <p:cNvPr id="5" name="Text Placeholder 4"/>
          <p:cNvSpPr>
            <a:spLocks noGrp="1"/>
          </p:cNvSpPr>
          <p:nvPr>
            <p:ph type="body" sz="quarter" idx="3"/>
          </p:nvPr>
        </p:nvSpPr>
        <p:spPr>
          <a:xfrm>
            <a:off x="4645025" y="1124744"/>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44824"/>
            <a:ext cx="4041775" cy="468052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CA"/>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02630"/>
            <a:ext cx="8435280" cy="706090"/>
          </a:xfrm>
          <a:prstGeom prst="rect">
            <a:avLst/>
          </a:prstGeom>
        </p:spPr>
        <p:txBody>
          <a:bodyPr vert="horz" lIns="9144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457200" y="1124744"/>
            <a:ext cx="8229600" cy="5472608"/>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CA"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vmlDrawing" Target="../drawings/vmlDrawing1.vml"/><Relationship Id="rId4" Type="http://schemas.openxmlformats.org/officeDocument/2006/relationships/slideLayout" Target="../slideLayouts/slideLayout4.xml"/><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25.wmf"/><Relationship Id="rId2" Type="http://schemas.openxmlformats.org/officeDocument/2006/relationships/oleObject" Target="../embeddings/oleObject2.bin"/><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8.png"/><Relationship Id="rId3" Type="http://schemas.openxmlformats.org/officeDocument/2006/relationships/hyperlink" Target="http://www.kimlab.org/" TargetMode="External"/><Relationship Id="rId2" Type="http://schemas.openxmlformats.org/officeDocument/2006/relationships/image" Target="../media/image57.jpeg"/><Relationship Id="rId1" Type="http://schemas.openxmlformats.org/officeDocument/2006/relationships/image" Target="../media/image56.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1" Type="http://schemas.openxmlformats.org/officeDocument/2006/relationships/notesSlide" Target="../notesSlides/notesSlide3.xml"/><Relationship Id="rId10" Type="http://schemas.openxmlformats.org/officeDocument/2006/relationships/slideLayout" Target="../slideLayouts/slideLayout4.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chart" Target="../charts/char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74.jpe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4.xml"/><Relationship Id="rId7" Type="http://schemas.openxmlformats.org/officeDocument/2006/relationships/image" Target="../media/image20.png"/><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hyperlink" Target="http://elaspic.readthedocs.org/en/latest/" TargetMode="Externa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5.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7.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2.png"/><Relationship Id="rId1" Type="http://schemas.openxmlformats.org/officeDocument/2006/relationships/image" Target="../media/image9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3.png"/><Relationship Id="rId1"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850" y="1701165"/>
            <a:ext cx="8496935" cy="2077085"/>
          </a:xfrm>
        </p:spPr>
        <p:txBody>
          <a:bodyPr>
            <a:normAutofit fontScale="90000"/>
          </a:bodyPr>
          <a:lstStyle/>
          <a:p>
            <a:pPr algn="ctr"/>
            <a:r>
              <a:rPr lang="en-CA" dirty="0" smtClean="0"/>
              <a:t>Predicting the thermodynamic effect of mutations on a genome-wide scale</a:t>
            </a:r>
            <a:endParaRPr lang="en-CA" dirty="0"/>
          </a:p>
        </p:txBody>
      </p:sp>
      <p:sp>
        <p:nvSpPr>
          <p:cNvPr id="3" name="Subtitle 2"/>
          <p:cNvSpPr>
            <a:spLocks noGrp="1"/>
          </p:cNvSpPr>
          <p:nvPr>
            <p:ph type="subTitle" idx="1"/>
          </p:nvPr>
        </p:nvSpPr>
        <p:spPr>
          <a:xfrm>
            <a:off x="1371600" y="4542790"/>
            <a:ext cx="6400800" cy="1096010"/>
          </a:xfrm>
        </p:spPr>
        <p:txBody>
          <a:bodyPr/>
          <a:lstStyle/>
          <a:p>
            <a:r>
              <a:rPr lang="en-CA" dirty="0" smtClean="0"/>
              <a:t>Alexey </a:t>
            </a:r>
            <a:r>
              <a:rPr lang="en-CA" dirty="0" err="1" smtClean="0"/>
              <a:t>Strokach</a:t>
            </a:r>
            <a:endParaRPr lang="en-CA"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Goals</a:t>
            </a:r>
            <a:endParaRPr lang="x-none" altLang="en-CA" b="0" dirty="0" smtClean="0"/>
          </a:p>
        </p:txBody>
      </p:sp>
      <p:sp>
        <p:nvSpPr>
          <p:cNvPr id="12" name="TextBox 11"/>
          <p:cNvSpPr txBox="1"/>
          <p:nvPr/>
        </p:nvSpPr>
        <p:spPr>
          <a:xfrm>
            <a:off x="467360" y="980440"/>
            <a:ext cx="8348345" cy="3081020"/>
          </a:xfrm>
          <a:prstGeom prst="rect">
            <a:avLst/>
          </a:prstGeom>
          <a:noFill/>
        </p:spPr>
        <p:txBody>
          <a:bodyPr wrap="square" rtlCol="0">
            <a:spAutoFit/>
          </a:bodyPr>
          <a:p>
            <a:pPr indent="0">
              <a:buFont typeface="Arial" panose="02080604020202020204" charset="0"/>
              <a:buNone/>
            </a:pPr>
            <a:r>
              <a:rPr lang="x-none" altLang="en-CA" sz="2800" dirty="0" smtClean="0"/>
              <a:t>Goals</a:t>
            </a:r>
            <a:endParaRPr lang="x-none" altLang="en-CA" sz="2800" dirty="0" smtClean="0"/>
          </a:p>
          <a:p>
            <a:pPr marL="571500" indent="-571500">
              <a:buFont typeface="Arial" panose="02080604020202020204" charset="0"/>
              <a:buChar char="•"/>
            </a:pPr>
            <a:r>
              <a:rPr lang="x-none" altLang="en-CA" sz="2800" dirty="0" smtClean="0"/>
              <a:t>Extend ELASPIC to work on a genome-wide scale</a:t>
            </a:r>
            <a:endParaRPr lang="x-none" altLang="en-CA" sz="2800" dirty="0" smtClean="0"/>
          </a:p>
          <a:p>
            <a:pPr marL="1028700" lvl="1" indent="-571500">
              <a:buFont typeface="Arial" panose="02080604020202020204" charset="0"/>
              <a:buChar char="•"/>
            </a:pPr>
            <a:r>
              <a:rPr lang="x-none" altLang="en-CA" sz="2800" dirty="0" smtClean="0"/>
              <a:t>Profs for domain definitions</a:t>
            </a:r>
            <a:endParaRPr lang="x-none" altLang="en-CA" sz="2800" dirty="0" smtClean="0"/>
          </a:p>
          <a:p>
            <a:pPr marL="1028700" lvl="1" indent="-571500">
              <a:buFont typeface="Arial" panose="02080604020202020204" charset="0"/>
              <a:buChar char="•"/>
            </a:pPr>
            <a:r>
              <a:rPr lang="x-none" altLang="en-CA" sz="2800" dirty="0" smtClean="0"/>
              <a:t>Use programs that work for </a:t>
            </a:r>
            <a:r>
              <a:rPr lang="x-none" altLang="en-CA" sz="2800" i="1" dirty="0" smtClean="0"/>
              <a:t>most</a:t>
            </a:r>
            <a:r>
              <a:rPr lang="x-none" altLang="en-CA" sz="2800" dirty="0" smtClean="0"/>
              <a:t> sequences / structures</a:t>
            </a:r>
            <a:endParaRPr lang="x-none" altLang="en-CA" sz="2800" dirty="0" smtClean="0"/>
          </a:p>
          <a:p>
            <a:pPr marL="571500" indent="-571500">
              <a:buFont typeface="Arial" panose="02080604020202020204" charset="0"/>
              <a:buChar char="•"/>
            </a:pPr>
            <a:r>
              <a:rPr lang="x-none" altLang="en-CA" sz="2800" dirty="0" smtClean="0"/>
              <a:t>xxx</a:t>
            </a:r>
            <a:endParaRPr lang="x-none" altLang="en-CA" sz="2800"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Implementation</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endParaRPr lang="x-none" altLang="en-CA" dirty="0"/>
          </a:p>
        </p:txBody>
      </p:sp>
      <p:sp>
        <p:nvSpPr>
          <p:cNvPr id="2" name="Content Placeholder 1"/>
          <p:cNvSpPr>
            <a:spLocks noGrp="1"/>
          </p:cNvSpPr>
          <p:nvPr>
            <p:ph idx="1"/>
          </p:nvPr>
        </p:nvSpPr>
        <p:spPr/>
        <p:txBody>
          <a:bodyPr/>
          <a:p>
            <a:pPr fontAlgn="auto">
              <a:spcBef>
                <a:spcPts val="1200"/>
              </a:spcBef>
              <a:spcAft>
                <a:spcPts val="1200"/>
              </a:spcAft>
            </a:pPr>
            <a:r>
              <a:rPr lang="x-none" altLang="en-CA"/>
              <a:t>Domain definitions</a:t>
            </a:r>
            <a:endParaRPr lang="x-none" altLang="en-CA"/>
          </a:p>
          <a:p>
            <a:pPr lvl="1" fontAlgn="auto">
              <a:spcBef>
                <a:spcPts val="1200"/>
              </a:spcBef>
              <a:spcAft>
                <a:spcPts val="1200"/>
              </a:spcAft>
            </a:pPr>
            <a:r>
              <a:rPr lang="x-none" altLang="en-CA"/>
              <a:t>Profs: </a:t>
            </a:r>
            <a:r>
              <a:rPr lang="x-none" altLang="en-CA" i="1"/>
              <a:t>Andres Felipe Giraldo-Forero</a:t>
            </a:r>
            <a:endParaRPr lang="x-none" altLang="en-CA" i="1"/>
          </a:p>
          <a:p>
            <a:pPr fontAlgn="auto">
              <a:spcBef>
                <a:spcPts val="1200"/>
              </a:spcBef>
              <a:spcAft>
                <a:spcPts val="1200"/>
              </a:spcAft>
            </a:pPr>
            <a:r>
              <a:rPr lang="x-none" altLang="en-CA">
                <a:sym typeface="+mn-ea"/>
              </a:rPr>
              <a:t>Domain-domain interactions</a:t>
            </a:r>
            <a:endParaRPr lang="x-none" altLang="en-CA"/>
          </a:p>
          <a:p>
            <a:pPr fontAlgn="auto">
              <a:spcBef>
                <a:spcPts val="1200"/>
              </a:spcBef>
              <a:spcAft>
                <a:spcPts val="1200"/>
              </a:spcAft>
            </a:pPr>
            <a:r>
              <a:rPr lang="x-none" altLang="en-CA"/>
              <a:t>Database backend</a:t>
            </a:r>
            <a:endParaRPr lang="x-none" altLang="en-CA"/>
          </a:p>
          <a:p>
            <a:pPr fontAlgn="auto">
              <a:spcBef>
                <a:spcPts val="1200"/>
              </a:spcBef>
              <a:spcAft>
                <a:spcPts val="1200"/>
              </a:spcAft>
            </a:pPr>
            <a:r>
              <a:rPr lang="x-none" altLang="en-CA"/>
              <a:t>ELASPIC pipeline + CLI interface</a:t>
            </a:r>
            <a:endParaRPr lang="x-none" altLang="en-CA"/>
          </a:p>
          <a:p>
            <a:pPr fontAlgn="auto">
              <a:spcBef>
                <a:spcPts val="1200"/>
              </a:spcBef>
              <a:spcAft>
                <a:spcPts val="1200"/>
              </a:spcAft>
            </a:pPr>
            <a:r>
              <a:rPr lang="x-none" altLang="en-CA"/>
              <a:t>Precalculate Provean, homology models, and many mutations</a:t>
            </a:r>
            <a:endParaRPr lang="x-none" altLang="en-CA"/>
          </a:p>
          <a:p>
            <a:pPr fontAlgn="auto">
              <a:spcBef>
                <a:spcPts val="1200"/>
              </a:spcBef>
              <a:spcAft>
                <a:spcPts val="1200"/>
              </a:spcAft>
            </a:pPr>
            <a:r>
              <a:rPr lang="x-none" altLang="en-CA"/>
              <a:t>Webservice for submitting and monitoring jobs</a:t>
            </a:r>
            <a:endParaRPr lang="x-none" alt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endParaRPr lang="en-CA" dirty="0"/>
          </a:p>
        </p:txBody>
      </p:sp>
      <p:sp>
        <p:nvSpPr>
          <p:cNvPr id="3" name="Rectangle 2"/>
          <p:cNvSpPr/>
          <p:nvPr/>
        </p:nvSpPr>
        <p:spPr>
          <a:xfrm>
            <a:off x="82862" y="6453336"/>
            <a:ext cx="2904962" cy="369332"/>
          </a:xfrm>
          <a:prstGeom prst="rect">
            <a:avLst/>
          </a:prstGeom>
        </p:spPr>
        <p:txBody>
          <a:bodyPr wrap="none">
            <a:spAutoFit/>
          </a:bodyPr>
          <a:lstStyle/>
          <a:p>
            <a:r>
              <a:rPr lang="en-CA" b="1" dirty="0"/>
              <a:t>Andres Felipe </a:t>
            </a:r>
            <a:r>
              <a:rPr lang="en-CA" b="1" dirty="0" err="1"/>
              <a:t>Giraldo</a:t>
            </a:r>
            <a:r>
              <a:rPr lang="en-CA" b="1" dirty="0"/>
              <a:t> </a:t>
            </a:r>
            <a:r>
              <a:rPr lang="en-CA" b="1" dirty="0" err="1"/>
              <a:t>Forero</a:t>
            </a:r>
            <a:endParaRPr lang="en-CA" b="1" dirty="0"/>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9"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definitions</a:t>
            </a:r>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grpSp>
        <p:nvGrpSpPr>
          <p:cNvPr id="17" name="Group 16"/>
          <p:cNvGrpSpPr/>
          <p:nvPr/>
        </p:nvGrpSpPr>
        <p:grpSpPr>
          <a:xfrm>
            <a:off x="107504" y="3717032"/>
            <a:ext cx="1486691" cy="1605116"/>
            <a:chOff x="421013" y="1268760"/>
            <a:chExt cx="1486691" cy="1605116"/>
          </a:xfrm>
        </p:grpSpPr>
        <p:grpSp>
          <p:nvGrpSpPr>
            <p:cNvPr id="60" name="Group 59"/>
            <p:cNvGrpSpPr/>
            <p:nvPr/>
          </p:nvGrpSpPr>
          <p:grpSpPr>
            <a:xfrm>
              <a:off x="421013" y="1700808"/>
              <a:ext cx="1486691" cy="1173068"/>
              <a:chOff x="276997" y="1811484"/>
              <a:chExt cx="1486691" cy="1173068"/>
            </a:xfrm>
          </p:grpSpPr>
          <p:sp>
            <p:nvSpPr>
              <p:cNvPr id="62" name="TextBox 61"/>
              <p:cNvSpPr txBox="1"/>
              <p:nvPr/>
            </p:nvSpPr>
            <p:spPr>
              <a:xfrm>
                <a:off x="276997" y="2461332"/>
                <a:ext cx="640391" cy="523220"/>
              </a:xfrm>
              <a:prstGeom prst="rect">
                <a:avLst/>
              </a:prstGeom>
              <a:noFill/>
            </p:spPr>
            <p:txBody>
              <a:bodyPr wrap="square" rtlCol="0">
                <a:spAutoFit/>
              </a:bodyPr>
              <a:lstStyle/>
              <a:p>
                <a:r>
                  <a:rPr lang="en-CA" sz="2800" dirty="0" smtClean="0"/>
                  <a:t>…</a:t>
                </a:r>
                <a:endParaRPr lang="en-CA" sz="2800" dirty="0"/>
              </a:p>
            </p:txBody>
          </p:sp>
          <p:cxnSp>
            <p:nvCxnSpPr>
              <p:cNvPr id="63" name="Straight Connector 62"/>
              <p:cNvCxnSpPr/>
              <p:nvPr/>
            </p:nvCxnSpPr>
            <p:spPr>
              <a:xfrm>
                <a:off x="382760" y="2664000"/>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p:cNvCxnSpPr/>
              <p:nvPr/>
            </p:nvCxnSpPr>
            <p:spPr>
              <a:xfrm>
                <a:off x="382761" y="1863270"/>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p:nvPr/>
            </p:nvCxnSpPr>
            <p:spPr>
              <a:xfrm>
                <a:off x="382761" y="20257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2761" y="218819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382761" y="235065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382761" y="2513118"/>
                <a:ext cx="1380927" cy="0"/>
              </a:xfrm>
              <a:prstGeom prst="line">
                <a:avLst/>
              </a:prstGeom>
            </p:spPr>
            <p:style>
              <a:lnRef idx="1">
                <a:schemeClr val="dk1"/>
              </a:lnRef>
              <a:fillRef idx="0">
                <a:schemeClr val="dk1"/>
              </a:fillRef>
              <a:effectRef idx="0">
                <a:schemeClr val="dk1"/>
              </a:effectRef>
              <a:fontRef idx="minor">
                <a:schemeClr val="tx1"/>
              </a:fontRef>
            </p:style>
          </p:cxnSp>
          <p:sp>
            <p:nvSpPr>
              <p:cNvPr id="69" name="Rectangle 68"/>
              <p:cNvSpPr/>
              <p:nvPr/>
            </p:nvSpPr>
            <p:spPr>
              <a:xfrm>
                <a:off x="870147" y="1811484"/>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0" name="Rectangle 69"/>
              <p:cNvSpPr/>
              <p:nvPr/>
            </p:nvSpPr>
            <p:spPr>
              <a:xfrm>
                <a:off x="679354" y="2136408"/>
                <a:ext cx="362711" cy="1035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p:cNvSpPr/>
              <p:nvPr/>
            </p:nvSpPr>
            <p:spPr>
              <a:xfrm>
                <a:off x="52868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60066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Rectangle 72"/>
              <p:cNvSpPr/>
              <p:nvPr/>
            </p:nvSpPr>
            <p:spPr>
              <a:xfrm>
                <a:off x="671976"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4" name="Rectangle 73"/>
              <p:cNvSpPr/>
              <p:nvPr/>
            </p:nvSpPr>
            <p:spPr>
              <a:xfrm>
                <a:off x="746798"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5" name="Rectangle 74"/>
              <p:cNvSpPr/>
              <p:nvPr/>
            </p:nvSpPr>
            <p:spPr>
              <a:xfrm>
                <a:off x="818572"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6" name="Rectangle 75"/>
              <p:cNvSpPr/>
              <p:nvPr/>
            </p:nvSpPr>
            <p:spPr>
              <a:xfrm>
                <a:off x="891601" y="2461332"/>
                <a:ext cx="51575"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7" name="Rectangle 76"/>
              <p:cNvSpPr/>
              <p:nvPr/>
            </p:nvSpPr>
            <p:spPr>
              <a:xfrm>
                <a:off x="1276302" y="2461332"/>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p:cNvSpPr/>
              <p:nvPr/>
            </p:nvSpPr>
            <p:spPr>
              <a:xfrm>
                <a:off x="545223" y="2136408"/>
                <a:ext cx="109229" cy="1035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Rectangle 78"/>
              <p:cNvSpPr/>
              <p:nvPr/>
            </p:nvSpPr>
            <p:spPr>
              <a:xfrm>
                <a:off x="1075556" y="1973946"/>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1" name="TextBox 60"/>
            <p:cNvSpPr txBox="1"/>
            <p:nvPr/>
          </p:nvSpPr>
          <p:spPr>
            <a:xfrm>
              <a:off x="909124" y="1268760"/>
              <a:ext cx="611449" cy="338554"/>
            </a:xfrm>
            <a:prstGeom prst="rect">
              <a:avLst/>
            </a:prstGeom>
            <a:noFill/>
          </p:spPr>
          <p:txBody>
            <a:bodyPr wrap="none" rtlCol="0">
              <a:spAutoFit/>
            </a:bodyPr>
            <a:lstStyle/>
            <a:p>
              <a:pPr algn="ctr"/>
              <a:r>
                <a:rPr lang="en-CA" sz="1600" u="sng" dirty="0" err="1" smtClean="0"/>
                <a:t>Pfam</a:t>
              </a:r>
              <a:endParaRPr lang="en-CA" sz="1600" u="sng" dirty="0"/>
            </a:p>
          </p:txBody>
        </p:sp>
      </p:grpSp>
      <p:grpSp>
        <p:nvGrpSpPr>
          <p:cNvPr id="18" name="Group 17"/>
          <p:cNvGrpSpPr/>
          <p:nvPr/>
        </p:nvGrpSpPr>
        <p:grpSpPr>
          <a:xfrm>
            <a:off x="2081179" y="3717032"/>
            <a:ext cx="1830309" cy="1584176"/>
            <a:chOff x="2225195" y="1268760"/>
            <a:chExt cx="1830309" cy="1584176"/>
          </a:xfrm>
        </p:grpSpPr>
        <p:grpSp>
          <p:nvGrpSpPr>
            <p:cNvPr id="46" name="Group 45"/>
            <p:cNvGrpSpPr/>
            <p:nvPr/>
          </p:nvGrpSpPr>
          <p:grpSpPr>
            <a:xfrm>
              <a:off x="2339752" y="1679868"/>
              <a:ext cx="1486691" cy="1173068"/>
              <a:chOff x="2627784" y="1772816"/>
              <a:chExt cx="1486691" cy="1173068"/>
            </a:xfrm>
          </p:grpSpPr>
          <p:sp>
            <p:nvSpPr>
              <p:cNvPr id="48" name="TextBox 47"/>
              <p:cNvSpPr txBox="1"/>
              <p:nvPr/>
            </p:nvSpPr>
            <p:spPr>
              <a:xfrm>
                <a:off x="2627784" y="2422664"/>
                <a:ext cx="640391" cy="523220"/>
              </a:xfrm>
              <a:prstGeom prst="rect">
                <a:avLst/>
              </a:prstGeom>
              <a:noFill/>
            </p:spPr>
            <p:txBody>
              <a:bodyPr wrap="square" rtlCol="0">
                <a:spAutoFit/>
              </a:bodyPr>
              <a:lstStyle/>
              <a:p>
                <a:r>
                  <a:rPr lang="en-CA" sz="2800" dirty="0" smtClean="0"/>
                  <a:t>…</a:t>
                </a:r>
                <a:endParaRPr lang="en-CA" sz="2800" dirty="0"/>
              </a:p>
            </p:txBody>
          </p:sp>
          <p:cxnSp>
            <p:nvCxnSpPr>
              <p:cNvPr id="49" name="Straight Connector 48"/>
              <p:cNvCxnSpPr/>
              <p:nvPr/>
            </p:nvCxnSpPr>
            <p:spPr>
              <a:xfrm>
                <a:off x="2733547" y="26253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2733548" y="182460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a:off x="2733548" y="198706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2733548" y="214952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2733548" y="231198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733548" y="2474450"/>
                <a:ext cx="1380927" cy="0"/>
              </a:xfrm>
              <a:prstGeom prst="line">
                <a:avLst/>
              </a:prstGeom>
            </p:spPr>
            <p:style>
              <a:lnRef idx="1">
                <a:schemeClr val="dk1"/>
              </a:lnRef>
              <a:fillRef idx="0">
                <a:schemeClr val="dk1"/>
              </a:fillRef>
              <a:effectRef idx="0">
                <a:schemeClr val="dk1"/>
              </a:effectRef>
              <a:fontRef idx="minor">
                <a:schemeClr val="tx1"/>
              </a:fontRef>
            </p:style>
          </p:cxnSp>
          <p:sp>
            <p:nvSpPr>
              <p:cNvPr id="55" name="Rectangle 54"/>
              <p:cNvSpPr/>
              <p:nvPr/>
            </p:nvSpPr>
            <p:spPr>
              <a:xfrm>
                <a:off x="3220934" y="1772816"/>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55"/>
              <p:cNvSpPr/>
              <p:nvPr/>
            </p:nvSpPr>
            <p:spPr>
              <a:xfrm>
                <a:off x="2896011" y="2097740"/>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56"/>
              <p:cNvSpPr/>
              <p:nvPr/>
            </p:nvSpPr>
            <p:spPr>
              <a:xfrm>
                <a:off x="2879473" y="2422664"/>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57"/>
              <p:cNvSpPr/>
              <p:nvPr/>
            </p:nvSpPr>
            <p:spPr>
              <a:xfrm>
                <a:off x="3627089" y="2422664"/>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3426343" y="1935278"/>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7" name="TextBox 46"/>
            <p:cNvSpPr txBox="1"/>
            <p:nvPr/>
          </p:nvSpPr>
          <p:spPr>
            <a:xfrm>
              <a:off x="2225195" y="1268760"/>
              <a:ext cx="1830309" cy="338554"/>
            </a:xfrm>
            <a:prstGeom prst="rect">
              <a:avLst/>
            </a:prstGeom>
            <a:noFill/>
          </p:spPr>
          <p:txBody>
            <a:bodyPr wrap="none" rtlCol="0">
              <a:spAutoFit/>
            </a:bodyPr>
            <a:lstStyle/>
            <a:p>
              <a:pPr algn="ctr"/>
              <a:r>
                <a:rPr lang="en-CA" sz="1600" u="sng" dirty="0" smtClean="0"/>
                <a:t>Pfam supradomains</a:t>
              </a:r>
              <a:endParaRPr lang="en-CA" sz="1600" u="sng" dirty="0"/>
            </a:p>
          </p:txBody>
        </p:sp>
      </p:grpSp>
      <p:grpSp>
        <p:nvGrpSpPr>
          <p:cNvPr id="19" name="Group 18"/>
          <p:cNvGrpSpPr/>
          <p:nvPr/>
        </p:nvGrpSpPr>
        <p:grpSpPr>
          <a:xfrm>
            <a:off x="7282644" y="3717032"/>
            <a:ext cx="1486691" cy="1584176"/>
            <a:chOff x="7261773" y="1268760"/>
            <a:chExt cx="1486691" cy="1584176"/>
          </a:xfrm>
        </p:grpSpPr>
        <p:grpSp>
          <p:nvGrpSpPr>
            <p:cNvPr id="37" name="Group 36"/>
            <p:cNvGrpSpPr/>
            <p:nvPr/>
          </p:nvGrpSpPr>
          <p:grpSpPr>
            <a:xfrm>
              <a:off x="7261773" y="1679868"/>
              <a:ext cx="1486691" cy="1173068"/>
              <a:chOff x="7261773" y="1679868"/>
              <a:chExt cx="1486691" cy="1173068"/>
            </a:xfrm>
          </p:grpSpPr>
          <p:sp>
            <p:nvSpPr>
              <p:cNvPr id="39" name="TextBox 38"/>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40" name="Straight Connector 39"/>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80" name="Rectangle 79"/>
          <p:cNvSpPr/>
          <p:nvPr/>
        </p:nvSpPr>
        <p:spPr>
          <a:xfrm>
            <a:off x="141260" y="5354052"/>
            <a:ext cx="1478411" cy="523220"/>
          </a:xfrm>
          <a:prstGeom prst="rect">
            <a:avLst/>
          </a:prstGeom>
        </p:spPr>
        <p:txBody>
          <a:bodyPr wrap="square">
            <a:spAutoFit/>
          </a:bodyPr>
          <a:lstStyle/>
          <a:p>
            <a:r>
              <a:rPr lang="en-CA" sz="1400" dirty="0" smtClean="0"/>
              <a:t>64+ million Pfam domains</a:t>
            </a:r>
            <a:endParaRPr lang="en-CA" sz="1400" dirty="0"/>
          </a:p>
        </p:txBody>
      </p:sp>
      <p:sp>
        <p:nvSpPr>
          <p:cNvPr id="81" name="Rectangle 80"/>
          <p:cNvSpPr/>
          <p:nvPr/>
        </p:nvSpPr>
        <p:spPr>
          <a:xfrm>
            <a:off x="2219000" y="5354052"/>
            <a:ext cx="1560911" cy="523220"/>
          </a:xfrm>
          <a:prstGeom prst="rect">
            <a:avLst/>
          </a:prstGeom>
        </p:spPr>
        <p:txBody>
          <a:bodyPr wrap="square">
            <a:spAutoFit/>
          </a:bodyPr>
          <a:lstStyle/>
          <a:p>
            <a:r>
              <a:rPr lang="en-CA" sz="1400" dirty="0" smtClean="0"/>
              <a:t>57+ million Pfam </a:t>
            </a:r>
            <a:r>
              <a:rPr lang="en-CA" sz="1400" i="1" dirty="0" smtClean="0"/>
              <a:t>supradomains</a:t>
            </a:r>
            <a:endParaRPr lang="en-CA" sz="1400" dirty="0"/>
          </a:p>
        </p:txBody>
      </p:sp>
      <p:sp>
        <p:nvSpPr>
          <p:cNvPr id="82" name="Rectangle 81"/>
          <p:cNvSpPr/>
          <p:nvPr/>
        </p:nvSpPr>
        <p:spPr>
          <a:xfrm>
            <a:off x="7282644" y="5354052"/>
            <a:ext cx="1656183" cy="523220"/>
          </a:xfrm>
          <a:prstGeom prst="rect">
            <a:avLst/>
          </a:prstGeom>
        </p:spPr>
        <p:txBody>
          <a:bodyPr wrap="square">
            <a:spAutoFit/>
          </a:bodyPr>
          <a:lstStyle/>
          <a:p>
            <a:r>
              <a:rPr lang="en-CA" sz="1400" dirty="0" smtClean="0"/>
              <a:t>42+ million (74%) Profs domains</a:t>
            </a:r>
            <a:endParaRPr lang="en-CA" sz="1400" dirty="0"/>
          </a:p>
        </p:txBody>
      </p:sp>
      <p:sp>
        <p:nvSpPr>
          <p:cNvPr id="83"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84" name="Rectangle 83"/>
          <p:cNvSpPr/>
          <p:nvPr/>
        </p:nvSpPr>
        <p:spPr>
          <a:xfrm>
            <a:off x="7484481" y="2342323"/>
            <a:ext cx="673682" cy="573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nvGrpSpPr>
          <p:cNvPr id="85" name="Group 84"/>
          <p:cNvGrpSpPr/>
          <p:nvPr/>
        </p:nvGrpSpPr>
        <p:grpSpPr>
          <a:xfrm>
            <a:off x="4298352" y="3794173"/>
            <a:ext cx="2509606" cy="1599240"/>
            <a:chOff x="3331912" y="3629960"/>
            <a:chExt cx="2509606" cy="1599240"/>
          </a:xfrm>
        </p:grpSpPr>
        <p:grpSp>
          <p:nvGrpSpPr>
            <p:cNvPr id="86" name="Group 85"/>
            <p:cNvGrpSpPr/>
            <p:nvPr/>
          </p:nvGrpSpPr>
          <p:grpSpPr>
            <a:xfrm>
              <a:off x="3331912" y="3629960"/>
              <a:ext cx="2509606" cy="1599240"/>
              <a:chOff x="4362920" y="1196752"/>
              <a:chExt cx="2509606" cy="1599240"/>
            </a:xfrm>
          </p:grpSpPr>
          <p:sp>
            <p:nvSpPr>
              <p:cNvPr id="88" name="Rectangle 87"/>
              <p:cNvSpPr/>
              <p:nvPr/>
            </p:nvSpPr>
            <p:spPr>
              <a:xfrm>
                <a:off x="4362920"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89" name="TextBox 88"/>
              <p:cNvSpPr txBox="1"/>
              <p:nvPr/>
            </p:nvSpPr>
            <p:spPr>
              <a:xfrm>
                <a:off x="4427984" y="1201885"/>
                <a:ext cx="2444542" cy="573405"/>
              </a:xfrm>
              <a:prstGeom prst="rect">
                <a:avLst/>
              </a:prstGeom>
              <a:noFill/>
            </p:spPr>
            <p:txBody>
              <a:bodyPr wrap="square" rtlCol="0">
                <a:spAutoFit/>
              </a:bodyPr>
              <a:lstStyle/>
              <a:p>
                <a:pPr algn="ctr"/>
                <a:r>
                  <a:rPr lang="en-CA" sz="1400" b="1" dirty="0" smtClean="0"/>
                  <a:t>Final</a:t>
                </a:r>
                <a:r>
                  <a:rPr lang="en-CA" sz="1400" dirty="0" smtClean="0"/>
                  <a:t> Profs BLAST libraries</a:t>
                </a:r>
                <a:endParaRPr lang="en-CA" sz="1400" dirty="0" smtClean="0"/>
              </a:p>
            </p:txBody>
          </p:sp>
          <p:grpSp>
            <p:nvGrpSpPr>
              <p:cNvPr id="90" name="Group 89"/>
              <p:cNvGrpSpPr/>
              <p:nvPr/>
            </p:nvGrpSpPr>
            <p:grpSpPr>
              <a:xfrm>
                <a:off x="4716019" y="1628800"/>
                <a:ext cx="1800197" cy="864096"/>
                <a:chOff x="4716019" y="1700808"/>
                <a:chExt cx="1800197" cy="864096"/>
              </a:xfrm>
            </p:grpSpPr>
            <p:grpSp>
              <p:nvGrpSpPr>
                <p:cNvPr id="91" name="Group 90"/>
                <p:cNvGrpSpPr/>
                <p:nvPr/>
              </p:nvGrpSpPr>
              <p:grpSpPr>
                <a:xfrm>
                  <a:off x="4716019" y="1700808"/>
                  <a:ext cx="792085" cy="400110"/>
                  <a:chOff x="4499992" y="1700808"/>
                  <a:chExt cx="792085" cy="400110"/>
                </a:xfrm>
              </p:grpSpPr>
              <p:sp>
                <p:nvSpPr>
                  <p:cNvPr id="101" name="Flowchart: Magnetic Disk 10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TextBox 101"/>
                  <p:cNvSpPr txBox="1"/>
                  <p:nvPr/>
                </p:nvSpPr>
                <p:spPr>
                  <a:xfrm>
                    <a:off x="4499992" y="1700808"/>
                    <a:ext cx="609883" cy="400110"/>
                  </a:xfrm>
                  <a:prstGeom prst="rect">
                    <a:avLst/>
                  </a:prstGeom>
                  <a:noFill/>
                </p:spPr>
                <p:txBody>
                  <a:bodyPr wrap="square" rtlCol="0">
                    <a:spAutoFit/>
                  </a:bodyPr>
                  <a:lstStyle/>
                  <a:p>
                    <a:pPr algn="ctr"/>
                    <a:r>
                      <a:rPr lang="en-CA" sz="1000" dirty="0" smtClean="0"/>
                      <a:t>Profs Clan A</a:t>
                    </a:r>
                    <a:endParaRPr lang="en-CA" sz="1000" dirty="0"/>
                  </a:p>
                </p:txBody>
              </p:sp>
            </p:grpSp>
            <p:grpSp>
              <p:nvGrpSpPr>
                <p:cNvPr id="92" name="Group 91"/>
                <p:cNvGrpSpPr/>
                <p:nvPr/>
              </p:nvGrpSpPr>
              <p:grpSpPr>
                <a:xfrm>
                  <a:off x="4716019" y="2164794"/>
                  <a:ext cx="792085" cy="400110"/>
                  <a:chOff x="4499992" y="1700808"/>
                  <a:chExt cx="792085" cy="400110"/>
                </a:xfrm>
              </p:grpSpPr>
              <p:sp>
                <p:nvSpPr>
                  <p:cNvPr id="99" name="Flowchart: Magnetic Disk 98"/>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TextBox 99"/>
                  <p:cNvSpPr txBox="1"/>
                  <p:nvPr/>
                </p:nvSpPr>
                <p:spPr>
                  <a:xfrm>
                    <a:off x="4499992" y="1700808"/>
                    <a:ext cx="609883" cy="400110"/>
                  </a:xfrm>
                  <a:prstGeom prst="rect">
                    <a:avLst/>
                  </a:prstGeom>
                  <a:noFill/>
                </p:spPr>
                <p:txBody>
                  <a:bodyPr wrap="square" rtlCol="0">
                    <a:spAutoFit/>
                  </a:bodyPr>
                  <a:lstStyle/>
                  <a:p>
                    <a:pPr algn="ctr"/>
                    <a:r>
                      <a:rPr lang="en-CA" sz="1000" dirty="0" smtClean="0"/>
                      <a:t>Profs Clan B</a:t>
                    </a:r>
                    <a:endParaRPr lang="en-CA" sz="1000" dirty="0"/>
                  </a:p>
                </p:txBody>
              </p:sp>
            </p:grpSp>
            <p:grpSp>
              <p:nvGrpSpPr>
                <p:cNvPr id="93" name="Group 92"/>
                <p:cNvGrpSpPr/>
                <p:nvPr/>
              </p:nvGrpSpPr>
              <p:grpSpPr>
                <a:xfrm>
                  <a:off x="5724131" y="1700808"/>
                  <a:ext cx="792085" cy="400110"/>
                  <a:chOff x="4499992" y="1700808"/>
                  <a:chExt cx="792085" cy="400110"/>
                </a:xfrm>
              </p:grpSpPr>
              <p:sp>
                <p:nvSpPr>
                  <p:cNvPr id="97" name="Flowchart: Magnetic Disk 9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p:cNvSpPr txBox="1"/>
                  <p:nvPr/>
                </p:nvSpPr>
                <p:spPr>
                  <a:xfrm>
                    <a:off x="4499992" y="1700808"/>
                    <a:ext cx="609883" cy="400110"/>
                  </a:xfrm>
                  <a:prstGeom prst="rect">
                    <a:avLst/>
                  </a:prstGeom>
                  <a:noFill/>
                </p:spPr>
                <p:txBody>
                  <a:bodyPr wrap="square" rtlCol="0">
                    <a:spAutoFit/>
                  </a:bodyPr>
                  <a:lstStyle/>
                  <a:p>
                    <a:pPr algn="ctr"/>
                    <a:r>
                      <a:rPr lang="en-CA" sz="1000" dirty="0" smtClean="0"/>
                      <a:t>Profs Clan C</a:t>
                    </a:r>
                    <a:endParaRPr lang="en-CA" sz="1000" dirty="0"/>
                  </a:p>
                </p:txBody>
              </p:sp>
            </p:grpSp>
            <p:grpSp>
              <p:nvGrpSpPr>
                <p:cNvPr id="94" name="Group 93"/>
                <p:cNvGrpSpPr/>
                <p:nvPr/>
              </p:nvGrpSpPr>
              <p:grpSpPr>
                <a:xfrm>
                  <a:off x="5724131" y="2164794"/>
                  <a:ext cx="792085" cy="400110"/>
                  <a:chOff x="4499992" y="1700808"/>
                  <a:chExt cx="792085" cy="400110"/>
                </a:xfrm>
              </p:grpSpPr>
              <p:sp>
                <p:nvSpPr>
                  <p:cNvPr id="95" name="Flowchart: Magnetic Disk 9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TextBox 95"/>
                  <p:cNvSpPr txBox="1"/>
                  <p:nvPr/>
                </p:nvSpPr>
                <p:spPr>
                  <a:xfrm>
                    <a:off x="4499992" y="1700808"/>
                    <a:ext cx="609883" cy="400110"/>
                  </a:xfrm>
                  <a:prstGeom prst="rect">
                    <a:avLst/>
                  </a:prstGeom>
                  <a:noFill/>
                </p:spPr>
                <p:txBody>
                  <a:bodyPr wrap="square" rtlCol="0">
                    <a:spAutoFit/>
                  </a:bodyPr>
                  <a:lstStyle/>
                  <a:p>
                    <a:pPr algn="ctr"/>
                    <a:r>
                      <a:rPr lang="en-CA" sz="1000" dirty="0" smtClean="0"/>
                      <a:t>Profs Clan D</a:t>
                    </a:r>
                    <a:endParaRPr lang="en-CA" sz="1000" dirty="0"/>
                  </a:p>
                </p:txBody>
              </p:sp>
            </p:grpSp>
          </p:grpSp>
        </p:grpSp>
        <p:sp>
          <p:nvSpPr>
            <p:cNvPr id="87" name="TextBox 86"/>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103" name="Right Arrow 102"/>
          <p:cNvSpPr/>
          <p:nvPr/>
        </p:nvSpPr>
        <p:spPr>
          <a:xfrm>
            <a:off x="1763688" y="4437112"/>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 name="Right Arrow 103"/>
          <p:cNvSpPr/>
          <p:nvPr/>
        </p:nvSpPr>
        <p:spPr>
          <a:xfrm>
            <a:off x="3779912" y="4394228"/>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5" name="Right Arrow 104"/>
          <p:cNvSpPr/>
          <p:nvPr/>
        </p:nvSpPr>
        <p:spPr>
          <a:xfrm>
            <a:off x="6876256" y="4471880"/>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6" name="Object 5"/>
          <p:cNvGraphicFramePr>
            <a:graphicFrameLocks noChangeAspect="1"/>
          </p:cNvGraphicFramePr>
          <p:nvPr/>
        </p:nvGraphicFramePr>
        <p:xfrm>
          <a:off x="4283968" y="5571259"/>
          <a:ext cx="2470150" cy="390525"/>
        </p:xfrm>
        <a:graphic>
          <a:graphicData uri="http://schemas.openxmlformats.org/presentationml/2006/ole">
            <mc:AlternateContent xmlns:mc="http://schemas.openxmlformats.org/markup-compatibility/2006">
              <mc:Choice xmlns:v="urn:schemas-microsoft-com:vml" Requires="v">
                <p:oleObj spid="_x0000_s14497" name="Equation" r:id="rId2" imgW="2489200" imgH="393700" progId="Equation.DSMT4">
                  <p:embed/>
                </p:oleObj>
              </mc:Choice>
              <mc:Fallback>
                <p:oleObj name="Equation" r:id="rId2" imgW="2489200" imgH="393700" progId="Equation.DSMT4">
                  <p:embed/>
                  <p:pic>
                    <p:nvPicPr>
                      <p:cNvPr id="0" name="Object 5"/>
                      <p:cNvPicPr>
                        <a:picLocks noChangeAspect="1" noChangeArrowheads="1"/>
                      </p:cNvPicPr>
                      <p:nvPr/>
                    </p:nvPicPr>
                    <p:blipFill>
                      <a:blip r:embed="rId3"/>
                      <a:srcRect/>
                      <a:stretch>
                        <a:fillRect/>
                      </a:stretch>
                    </p:blipFill>
                    <p:spPr bwMode="auto">
                      <a:xfrm>
                        <a:off x="4283968" y="5571259"/>
                        <a:ext cx="24701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Domain interactions</a:t>
            </a:r>
            <a:endParaRPr lang="en-CA" dirty="0"/>
          </a:p>
        </p:txBody>
      </p:sp>
      <p:pic>
        <p:nvPicPr>
          <p:cNvPr id="5" name="Picture 4" descr="scheme.png"/>
          <p:cNvPicPr>
            <a:picLocks noChangeAspect="1"/>
          </p:cNvPicPr>
          <p:nvPr/>
        </p:nvPicPr>
        <p:blipFill rotWithShape="1">
          <a:blip r:embed="rId1">
            <a:extLst>
              <a:ext uri="{28A0092B-C50C-407E-A947-70E740481C1C}">
                <a14:useLocalDpi xmlns:a14="http://schemas.microsoft.com/office/drawing/2010/main" val="0"/>
              </a:ext>
            </a:extLst>
          </a:blip>
          <a:srcRect t="9775" b="11557"/>
          <a:stretch>
            <a:fillRect/>
          </a:stretch>
        </p:blipFill>
        <p:spPr bwMode="auto">
          <a:xfrm>
            <a:off x="567732" y="908720"/>
            <a:ext cx="7921220" cy="1785660"/>
          </a:xfrm>
          <a:prstGeom prst="rect">
            <a:avLst/>
          </a:prstGeom>
          <a:noFill/>
          <a:ln>
            <a:noFill/>
          </a:ln>
        </p:spPr>
      </p:pic>
      <p:sp>
        <p:nvSpPr>
          <p:cNvPr id="7" name="Text Box 2"/>
          <p:cNvSpPr txBox="1">
            <a:spLocks noChangeArrowheads="1"/>
          </p:cNvSpPr>
          <p:nvPr/>
        </p:nvSpPr>
        <p:spPr bwMode="auto">
          <a:xfrm>
            <a:off x="899592" y="2256010"/>
            <a:ext cx="406841"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(1</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9" name="Text Box 2"/>
          <p:cNvSpPr txBox="1">
            <a:spLocks noChangeArrowheads="1"/>
          </p:cNvSpPr>
          <p:nvPr/>
        </p:nvSpPr>
        <p:spPr bwMode="auto">
          <a:xfrm>
            <a:off x="3275856" y="1988840"/>
            <a:ext cx="427756" cy="308894"/>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a:latin typeface="Calibri" charset="0"/>
                <a:ea typeface="Times New Roman"/>
                <a:cs typeface="Times New Roman"/>
              </a:rPr>
              <a:t>(</a:t>
            </a:r>
            <a:r>
              <a:rPr lang="en-CA" sz="1200" b="1" dirty="0" smtClean="0">
                <a:effectLst/>
                <a:latin typeface="Calibri" charset="0"/>
                <a:ea typeface="Times New Roman"/>
                <a:cs typeface="Times New Roman"/>
              </a:rPr>
              <a:t>3</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10" name="Text Box 2"/>
          <p:cNvSpPr txBox="1">
            <a:spLocks noChangeArrowheads="1"/>
          </p:cNvSpPr>
          <p:nvPr/>
        </p:nvSpPr>
        <p:spPr bwMode="auto">
          <a:xfrm>
            <a:off x="4268683" y="2616050"/>
            <a:ext cx="427447"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(4</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1" name="Text Box 2"/>
          <p:cNvSpPr txBox="1">
            <a:spLocks noChangeArrowheads="1"/>
          </p:cNvSpPr>
          <p:nvPr/>
        </p:nvSpPr>
        <p:spPr bwMode="auto">
          <a:xfrm>
            <a:off x="5292080"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(5</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sp>
        <p:nvSpPr>
          <p:cNvPr id="12" name="Text Box 2"/>
          <p:cNvSpPr txBox="1">
            <a:spLocks noChangeArrowheads="1"/>
          </p:cNvSpPr>
          <p:nvPr/>
        </p:nvSpPr>
        <p:spPr bwMode="auto">
          <a:xfrm>
            <a:off x="7596336" y="2616050"/>
            <a:ext cx="432048" cy="308894"/>
          </a:xfrm>
          <a:prstGeom prst="rect">
            <a:avLst/>
          </a:prstGeom>
          <a:noFill/>
          <a:ln w="9525">
            <a:noFill/>
            <a:miter lim="800000"/>
          </a:ln>
        </p:spPr>
        <p:txBody>
          <a:bodyPr rot="0" vert="horz" wrap="square" lIns="91440" tIns="45720" rIns="91440" bIns="45720" anchor="t" anchorCtr="0">
            <a:noAutofit/>
          </a:bodyPr>
          <a:lstStyle/>
          <a:p>
            <a:pPr>
              <a:lnSpc>
                <a:spcPct val="115000"/>
              </a:lnSpc>
              <a:spcAft>
                <a:spcPts val="0"/>
              </a:spcAft>
            </a:pPr>
            <a:r>
              <a:rPr lang="en-CA" sz="1400" b="1" dirty="0" smtClean="0">
                <a:effectLst/>
                <a:latin typeface="Calibri" charset="0"/>
                <a:ea typeface="Times New Roman"/>
                <a:cs typeface="Times New Roman"/>
              </a:rPr>
              <a:t>(6</a:t>
            </a:r>
            <a:r>
              <a:rPr lang="en-CA" sz="1400" b="1" dirty="0">
                <a:effectLst/>
                <a:latin typeface="Calibri" charset="0"/>
                <a:ea typeface="Times New Roman"/>
                <a:cs typeface="Times New Roman"/>
              </a:rPr>
              <a:t>)</a:t>
            </a:r>
            <a:endParaRPr lang="en-CA" sz="2000" dirty="0">
              <a:effectLst/>
              <a:latin typeface="Calibri" charset="0"/>
              <a:ea typeface="Times New Roman"/>
              <a:cs typeface="Times New Roman"/>
            </a:endParaRPr>
          </a:p>
        </p:txBody>
      </p:sp>
      <p:grpSp>
        <p:nvGrpSpPr>
          <p:cNvPr id="3" name="Group 2"/>
          <p:cNvGrpSpPr/>
          <p:nvPr/>
        </p:nvGrpSpPr>
        <p:grpSpPr>
          <a:xfrm>
            <a:off x="107504" y="3645024"/>
            <a:ext cx="1728192" cy="2232248"/>
            <a:chOff x="7350943" y="3573016"/>
            <a:chExt cx="1728192" cy="2232248"/>
          </a:xfrm>
        </p:grpSpPr>
        <p:grpSp>
          <p:nvGrpSpPr>
            <p:cNvPr id="19" name="Group 18"/>
            <p:cNvGrpSpPr/>
            <p:nvPr/>
          </p:nvGrpSpPr>
          <p:grpSpPr>
            <a:xfrm>
              <a:off x="7350943" y="3573016"/>
              <a:ext cx="1486691" cy="1584176"/>
              <a:chOff x="7261773" y="1268760"/>
              <a:chExt cx="1486691" cy="1584176"/>
            </a:xfrm>
          </p:grpSpPr>
          <p:grpSp>
            <p:nvGrpSpPr>
              <p:cNvPr id="37" name="Group 36"/>
              <p:cNvGrpSpPr/>
              <p:nvPr/>
            </p:nvGrpSpPr>
            <p:grpSpPr>
              <a:xfrm>
                <a:off x="7261773" y="1679868"/>
                <a:ext cx="1486691" cy="1173068"/>
                <a:chOff x="7261773" y="1679868"/>
                <a:chExt cx="1486691" cy="1173068"/>
              </a:xfrm>
            </p:grpSpPr>
            <p:sp>
              <p:nvSpPr>
                <p:cNvPr id="39" name="TextBox 38"/>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40" name="Straight Connector 39"/>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43" name="Rectangle 42"/>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Rectangle 44"/>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TextBox 37"/>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82" name="Rectangle 81"/>
            <p:cNvSpPr/>
            <p:nvPr/>
          </p:nvSpPr>
          <p:spPr>
            <a:xfrm>
              <a:off x="7422952" y="5282044"/>
              <a:ext cx="1656183" cy="523220"/>
            </a:xfrm>
            <a:prstGeom prst="rect">
              <a:avLst/>
            </a:prstGeom>
          </p:spPr>
          <p:txBody>
            <a:bodyPr wrap="square">
              <a:spAutoFit/>
            </a:bodyPr>
            <a:lstStyle/>
            <a:p>
              <a:r>
                <a:rPr lang="en-CA" sz="1400" dirty="0" smtClean="0"/>
                <a:t>42+ million Profs domains</a:t>
              </a:r>
              <a:endParaRPr lang="en-CA" sz="1400" dirty="0"/>
            </a:p>
          </p:txBody>
        </p:sp>
      </p:grpSp>
      <p:sp>
        <p:nvSpPr>
          <p:cNvPr id="83" name="Text Box 2"/>
          <p:cNvSpPr txBox="1">
            <a:spLocks noChangeArrowheads="1"/>
          </p:cNvSpPr>
          <p:nvPr/>
        </p:nvSpPr>
        <p:spPr bwMode="auto">
          <a:xfrm>
            <a:off x="2104720" y="2256010"/>
            <a:ext cx="360000" cy="309600"/>
          </a:xfrm>
          <a:prstGeom prst="rect">
            <a:avLst/>
          </a:prstGeom>
          <a:noFill/>
          <a:ln w="9525">
            <a:noFill/>
            <a:miter lim="800000"/>
          </a:ln>
        </p:spPr>
        <p:txBody>
          <a:bodyPr rot="0" vert="horz" wrap="square" lIns="91440" tIns="45720" rIns="91440" bIns="45720" anchor="t" anchorCtr="0">
            <a:noAutofit/>
          </a:bodyPr>
          <a:lstStyle/>
          <a:p>
            <a:pPr algn="ctr">
              <a:lnSpc>
                <a:spcPct val="115000"/>
              </a:lnSpc>
              <a:spcAft>
                <a:spcPts val="0"/>
              </a:spcAft>
            </a:pPr>
            <a:r>
              <a:rPr lang="en-CA" sz="1200" b="1" dirty="0" smtClean="0">
                <a:effectLst/>
                <a:latin typeface="Calibri" charset="0"/>
                <a:ea typeface="Times New Roman"/>
                <a:cs typeface="Times New Roman"/>
              </a:rPr>
              <a:t>(2</a:t>
            </a:r>
            <a:r>
              <a:rPr lang="en-CA" sz="1200" b="1" dirty="0">
                <a:effectLst/>
                <a:latin typeface="Calibri" charset="0"/>
                <a:ea typeface="Times New Roman"/>
                <a:cs typeface="Times New Roman"/>
              </a:rPr>
              <a:t>)</a:t>
            </a:r>
            <a:endParaRPr lang="en-CA" dirty="0">
              <a:effectLst/>
              <a:latin typeface="Calibri" charset="0"/>
              <a:ea typeface="Times New Roman"/>
              <a:cs typeface="Times New Roman"/>
            </a:endParaRPr>
          </a:p>
        </p:txBody>
      </p:sp>
      <p:sp>
        <p:nvSpPr>
          <p:cNvPr id="84" name="Rectangle 83"/>
          <p:cNvSpPr/>
          <p:nvPr/>
        </p:nvSpPr>
        <p:spPr>
          <a:xfrm>
            <a:off x="7484481" y="2342323"/>
            <a:ext cx="673682" cy="573873"/>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nvGrpSpPr>
          <p:cNvPr id="85" name="Group 84"/>
          <p:cNvGrpSpPr/>
          <p:nvPr/>
        </p:nvGrpSpPr>
        <p:grpSpPr>
          <a:xfrm>
            <a:off x="4298352" y="3650157"/>
            <a:ext cx="2509606" cy="1599240"/>
            <a:chOff x="3331912" y="3629960"/>
            <a:chExt cx="2509606" cy="1599240"/>
          </a:xfrm>
        </p:grpSpPr>
        <p:grpSp>
          <p:nvGrpSpPr>
            <p:cNvPr id="86" name="Group 85"/>
            <p:cNvGrpSpPr/>
            <p:nvPr/>
          </p:nvGrpSpPr>
          <p:grpSpPr>
            <a:xfrm>
              <a:off x="3331912" y="3629960"/>
              <a:ext cx="2509606" cy="1599240"/>
              <a:chOff x="4362920" y="1196752"/>
              <a:chExt cx="2509606" cy="1599240"/>
            </a:xfrm>
          </p:grpSpPr>
          <p:sp>
            <p:nvSpPr>
              <p:cNvPr id="88" name="Rectangle 87"/>
              <p:cNvSpPr/>
              <p:nvPr/>
            </p:nvSpPr>
            <p:spPr>
              <a:xfrm>
                <a:off x="4362920"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89" name="TextBox 88"/>
              <p:cNvSpPr txBox="1"/>
              <p:nvPr/>
            </p:nvSpPr>
            <p:spPr>
              <a:xfrm>
                <a:off x="4427984" y="1201885"/>
                <a:ext cx="2444542" cy="607695"/>
              </a:xfrm>
              <a:prstGeom prst="rect">
                <a:avLst/>
              </a:prstGeom>
              <a:noFill/>
            </p:spPr>
            <p:txBody>
              <a:bodyPr wrap="square" rtlCol="0">
                <a:spAutoFit/>
              </a:bodyPr>
              <a:lstStyle/>
              <a:p>
                <a:pPr algn="ctr" fontAlgn="auto"/>
                <a:r>
                  <a:rPr lang="en-CA" sz="1500" b="1" dirty="0" smtClean="0"/>
                  <a:t>Final</a:t>
                </a:r>
                <a:r>
                  <a:rPr lang="en-CA" sz="1500" dirty="0" smtClean="0"/>
                  <a:t> Profs BLAST libraries</a:t>
                </a:r>
                <a:endParaRPr lang="en-CA" sz="1500" dirty="0"/>
              </a:p>
            </p:txBody>
          </p:sp>
          <p:grpSp>
            <p:nvGrpSpPr>
              <p:cNvPr id="90" name="Group 89"/>
              <p:cNvGrpSpPr/>
              <p:nvPr/>
            </p:nvGrpSpPr>
            <p:grpSpPr>
              <a:xfrm>
                <a:off x="4716019" y="1628800"/>
                <a:ext cx="1800197" cy="864096"/>
                <a:chOff x="4716019" y="1700808"/>
                <a:chExt cx="1800197" cy="864096"/>
              </a:xfrm>
            </p:grpSpPr>
            <p:grpSp>
              <p:nvGrpSpPr>
                <p:cNvPr id="91" name="Group 90"/>
                <p:cNvGrpSpPr/>
                <p:nvPr/>
              </p:nvGrpSpPr>
              <p:grpSpPr>
                <a:xfrm>
                  <a:off x="4716019" y="1700808"/>
                  <a:ext cx="792085" cy="400110"/>
                  <a:chOff x="4499992" y="1700808"/>
                  <a:chExt cx="792085" cy="400110"/>
                </a:xfrm>
              </p:grpSpPr>
              <p:sp>
                <p:nvSpPr>
                  <p:cNvPr id="101" name="Flowchart: Magnetic Disk 10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TextBox 101"/>
                  <p:cNvSpPr txBox="1"/>
                  <p:nvPr/>
                </p:nvSpPr>
                <p:spPr>
                  <a:xfrm>
                    <a:off x="4499992" y="1700808"/>
                    <a:ext cx="609883" cy="400110"/>
                  </a:xfrm>
                  <a:prstGeom prst="rect">
                    <a:avLst/>
                  </a:prstGeom>
                  <a:noFill/>
                </p:spPr>
                <p:txBody>
                  <a:bodyPr wrap="square" rtlCol="0">
                    <a:spAutoFit/>
                  </a:bodyPr>
                  <a:lstStyle/>
                  <a:p>
                    <a:pPr algn="ctr"/>
                    <a:r>
                      <a:rPr lang="en-CA" sz="1000" dirty="0" smtClean="0"/>
                      <a:t>Profs Clan A</a:t>
                    </a:r>
                    <a:endParaRPr lang="en-CA" sz="1000" dirty="0"/>
                  </a:p>
                </p:txBody>
              </p:sp>
            </p:grpSp>
            <p:grpSp>
              <p:nvGrpSpPr>
                <p:cNvPr id="92" name="Group 91"/>
                <p:cNvGrpSpPr/>
                <p:nvPr/>
              </p:nvGrpSpPr>
              <p:grpSpPr>
                <a:xfrm>
                  <a:off x="4716019" y="2164794"/>
                  <a:ext cx="792085" cy="400110"/>
                  <a:chOff x="4499992" y="1700808"/>
                  <a:chExt cx="792085" cy="400110"/>
                </a:xfrm>
              </p:grpSpPr>
              <p:sp>
                <p:nvSpPr>
                  <p:cNvPr id="99" name="Flowchart: Magnetic Disk 98"/>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TextBox 99"/>
                  <p:cNvSpPr txBox="1"/>
                  <p:nvPr/>
                </p:nvSpPr>
                <p:spPr>
                  <a:xfrm>
                    <a:off x="4499992" y="1700808"/>
                    <a:ext cx="609883" cy="400110"/>
                  </a:xfrm>
                  <a:prstGeom prst="rect">
                    <a:avLst/>
                  </a:prstGeom>
                  <a:noFill/>
                </p:spPr>
                <p:txBody>
                  <a:bodyPr wrap="square" rtlCol="0">
                    <a:spAutoFit/>
                  </a:bodyPr>
                  <a:lstStyle/>
                  <a:p>
                    <a:pPr algn="ctr"/>
                    <a:r>
                      <a:rPr lang="en-CA" sz="1000" dirty="0" smtClean="0"/>
                      <a:t>Profs Clan B</a:t>
                    </a:r>
                    <a:endParaRPr lang="en-CA" sz="1000" dirty="0"/>
                  </a:p>
                </p:txBody>
              </p:sp>
            </p:grpSp>
            <p:grpSp>
              <p:nvGrpSpPr>
                <p:cNvPr id="93" name="Group 92"/>
                <p:cNvGrpSpPr/>
                <p:nvPr/>
              </p:nvGrpSpPr>
              <p:grpSpPr>
                <a:xfrm>
                  <a:off x="5724131" y="1700808"/>
                  <a:ext cx="792085" cy="400110"/>
                  <a:chOff x="4499992" y="1700808"/>
                  <a:chExt cx="792085" cy="400110"/>
                </a:xfrm>
              </p:grpSpPr>
              <p:sp>
                <p:nvSpPr>
                  <p:cNvPr id="97" name="Flowchart: Magnetic Disk 9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TextBox 97"/>
                  <p:cNvSpPr txBox="1"/>
                  <p:nvPr/>
                </p:nvSpPr>
                <p:spPr>
                  <a:xfrm>
                    <a:off x="4499992" y="1700808"/>
                    <a:ext cx="609883" cy="400110"/>
                  </a:xfrm>
                  <a:prstGeom prst="rect">
                    <a:avLst/>
                  </a:prstGeom>
                  <a:noFill/>
                </p:spPr>
                <p:txBody>
                  <a:bodyPr wrap="square" rtlCol="0">
                    <a:spAutoFit/>
                  </a:bodyPr>
                  <a:lstStyle/>
                  <a:p>
                    <a:pPr algn="ctr"/>
                    <a:r>
                      <a:rPr lang="en-CA" sz="1000" dirty="0" smtClean="0"/>
                      <a:t>Profs Clan C</a:t>
                    </a:r>
                    <a:endParaRPr lang="en-CA" sz="1000" dirty="0"/>
                  </a:p>
                </p:txBody>
              </p:sp>
            </p:grpSp>
            <p:grpSp>
              <p:nvGrpSpPr>
                <p:cNvPr id="94" name="Group 93"/>
                <p:cNvGrpSpPr/>
                <p:nvPr/>
              </p:nvGrpSpPr>
              <p:grpSpPr>
                <a:xfrm>
                  <a:off x="5724131" y="2164794"/>
                  <a:ext cx="792085" cy="400110"/>
                  <a:chOff x="4499992" y="1700808"/>
                  <a:chExt cx="792085" cy="400110"/>
                </a:xfrm>
              </p:grpSpPr>
              <p:sp>
                <p:nvSpPr>
                  <p:cNvPr id="95" name="Flowchart: Magnetic Disk 9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TextBox 95"/>
                  <p:cNvSpPr txBox="1"/>
                  <p:nvPr/>
                </p:nvSpPr>
                <p:spPr>
                  <a:xfrm>
                    <a:off x="4499992" y="1700808"/>
                    <a:ext cx="609883" cy="400110"/>
                  </a:xfrm>
                  <a:prstGeom prst="rect">
                    <a:avLst/>
                  </a:prstGeom>
                  <a:noFill/>
                </p:spPr>
                <p:txBody>
                  <a:bodyPr wrap="square" rtlCol="0">
                    <a:spAutoFit/>
                  </a:bodyPr>
                  <a:lstStyle/>
                  <a:p>
                    <a:pPr algn="ctr"/>
                    <a:r>
                      <a:rPr lang="en-CA" sz="1000" dirty="0" smtClean="0"/>
                      <a:t>Profs Clan D</a:t>
                    </a:r>
                    <a:endParaRPr lang="en-CA" sz="1000" dirty="0"/>
                  </a:p>
                </p:txBody>
              </p:sp>
            </p:grpSp>
          </p:grpSp>
        </p:grpSp>
        <p:sp>
          <p:nvSpPr>
            <p:cNvPr id="87" name="TextBox 86"/>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103" name="Cross 102"/>
          <p:cNvSpPr/>
          <p:nvPr/>
        </p:nvSpPr>
        <p:spPr>
          <a:xfrm>
            <a:off x="1844750" y="4293096"/>
            <a:ext cx="216024" cy="221754"/>
          </a:xfrm>
          <a:prstGeom prst="plus">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4" name="Right Arrow 103"/>
          <p:cNvSpPr/>
          <p:nvPr/>
        </p:nvSpPr>
        <p:spPr>
          <a:xfrm>
            <a:off x="3779912" y="4250212"/>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05" name="Right Arrow 104"/>
          <p:cNvSpPr/>
          <p:nvPr/>
        </p:nvSpPr>
        <p:spPr>
          <a:xfrm>
            <a:off x="6876257" y="4327864"/>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109" name="Group 108"/>
          <p:cNvGrpSpPr/>
          <p:nvPr/>
        </p:nvGrpSpPr>
        <p:grpSpPr>
          <a:xfrm>
            <a:off x="7330740" y="4056132"/>
            <a:ext cx="719602" cy="1173068"/>
            <a:chOff x="7261773" y="1679868"/>
            <a:chExt cx="1486691" cy="1173068"/>
          </a:xfrm>
        </p:grpSpPr>
        <p:sp>
          <p:nvSpPr>
            <p:cNvPr id="111" name="TextBox 110"/>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12" name="Straight Connector 111"/>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13" name="Straight Connector 112"/>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14" name="Straight Connector 113"/>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15" name="Rectangle 114"/>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6" name="Rectangle 115"/>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10" name="TextBox 109"/>
          <p:cNvSpPr txBox="1"/>
          <p:nvPr/>
        </p:nvSpPr>
        <p:spPr>
          <a:xfrm>
            <a:off x="7167998" y="3645024"/>
            <a:ext cx="1746440" cy="338554"/>
          </a:xfrm>
          <a:prstGeom prst="rect">
            <a:avLst/>
          </a:prstGeom>
          <a:noFill/>
        </p:spPr>
        <p:txBody>
          <a:bodyPr wrap="none" rtlCol="0">
            <a:spAutoFit/>
          </a:bodyPr>
          <a:lstStyle/>
          <a:p>
            <a:pPr algn="ctr"/>
            <a:r>
              <a:rPr lang="en-CA" sz="1600" dirty="0" smtClean="0"/>
              <a:t>Profs Domain Pairs</a:t>
            </a:r>
            <a:endParaRPr lang="en-CA" sz="1600" dirty="0"/>
          </a:p>
        </p:txBody>
      </p:sp>
      <p:sp>
        <p:nvSpPr>
          <p:cNvPr id="108" name="Rectangle 107"/>
          <p:cNvSpPr/>
          <p:nvPr/>
        </p:nvSpPr>
        <p:spPr>
          <a:xfrm>
            <a:off x="7244494" y="5354052"/>
            <a:ext cx="1656183" cy="1000125"/>
          </a:xfrm>
          <a:prstGeom prst="rect">
            <a:avLst/>
          </a:prstGeom>
        </p:spPr>
        <p:txBody>
          <a:bodyPr wrap="square">
            <a:spAutoFit/>
          </a:bodyPr>
          <a:lstStyle/>
          <a:p>
            <a:r>
              <a:rPr lang="en-CA" sz="1400" dirty="0" smtClean="0">
                <a:latin typeface="Euphemia" charset="0"/>
              </a:rPr>
              <a:t>466,010 domain pairs with structural </a:t>
            </a:r>
            <a:r>
              <a:rPr lang="x-none" altLang="en-CA" sz="1400" dirty="0" smtClean="0">
                <a:latin typeface="Euphemia" charset="0"/>
              </a:rPr>
              <a:t>t</a:t>
            </a:r>
            <a:r>
              <a:rPr lang="en-CA" sz="1400" dirty="0" smtClean="0">
                <a:latin typeface="Euphemia" charset="0"/>
              </a:rPr>
              <a:t>emplates</a:t>
            </a:r>
            <a:endParaRPr>
              <a:latin typeface="Euphemia" charset="0"/>
            </a:endParaRPr>
          </a:p>
        </p:txBody>
      </p:sp>
      <p:grpSp>
        <p:nvGrpSpPr>
          <p:cNvPr id="118" name="Group 117"/>
          <p:cNvGrpSpPr/>
          <p:nvPr/>
        </p:nvGrpSpPr>
        <p:grpSpPr>
          <a:xfrm>
            <a:off x="2192027" y="3645024"/>
            <a:ext cx="1731901" cy="2232248"/>
            <a:chOff x="7350943" y="3573016"/>
            <a:chExt cx="1731901" cy="2232248"/>
          </a:xfrm>
        </p:grpSpPr>
        <p:grpSp>
          <p:nvGrpSpPr>
            <p:cNvPr id="119" name="Group 118"/>
            <p:cNvGrpSpPr/>
            <p:nvPr/>
          </p:nvGrpSpPr>
          <p:grpSpPr>
            <a:xfrm>
              <a:off x="7350943" y="3573016"/>
              <a:ext cx="1486691" cy="1584176"/>
              <a:chOff x="7261773" y="1268760"/>
              <a:chExt cx="1486691" cy="1584176"/>
            </a:xfrm>
          </p:grpSpPr>
          <p:grpSp>
            <p:nvGrpSpPr>
              <p:cNvPr id="121" name="Group 120"/>
              <p:cNvGrpSpPr/>
              <p:nvPr/>
            </p:nvGrpSpPr>
            <p:grpSpPr>
              <a:xfrm>
                <a:off x="7261773" y="1679868"/>
                <a:ext cx="1486691" cy="1173068"/>
                <a:chOff x="7261773" y="1679868"/>
                <a:chExt cx="1486691" cy="1173068"/>
              </a:xfrm>
            </p:grpSpPr>
            <p:sp>
              <p:nvSpPr>
                <p:cNvPr id="123" name="TextBox 122"/>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24" name="Straight Connector 123"/>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27" name="Rectangle 126"/>
                <p:cNvSpPr/>
                <p:nvPr/>
              </p:nvSpPr>
              <p:spPr>
                <a:xfrm>
                  <a:off x="7854923" y="1679868"/>
                  <a:ext cx="406155" cy="10357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8" name="Rectangle 127"/>
                <p:cNvSpPr/>
                <p:nvPr/>
              </p:nvSpPr>
              <p:spPr>
                <a:xfrm>
                  <a:off x="7530000" y="2004792"/>
                  <a:ext cx="496842" cy="1035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9" name="Rectangle 128"/>
                <p:cNvSpPr/>
                <p:nvPr/>
              </p:nvSpPr>
              <p:spPr>
                <a:xfrm>
                  <a:off x="7513462" y="2329716"/>
                  <a:ext cx="414490" cy="1035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22" name="TextBox 121"/>
              <p:cNvSpPr txBox="1"/>
              <p:nvPr/>
            </p:nvSpPr>
            <p:spPr>
              <a:xfrm>
                <a:off x="7826376" y="1268760"/>
                <a:ext cx="608244" cy="338554"/>
              </a:xfrm>
              <a:prstGeom prst="rect">
                <a:avLst/>
              </a:prstGeom>
              <a:noFill/>
            </p:spPr>
            <p:txBody>
              <a:bodyPr wrap="none" rtlCol="0">
                <a:spAutoFit/>
              </a:bodyPr>
              <a:lstStyle/>
              <a:p>
                <a:pPr algn="ctr"/>
                <a:r>
                  <a:rPr lang="en-CA" sz="1600" dirty="0" smtClean="0"/>
                  <a:t>Profs</a:t>
                </a:r>
                <a:endParaRPr lang="en-CA" sz="1600" dirty="0"/>
              </a:p>
            </p:txBody>
          </p:sp>
        </p:grpSp>
        <p:sp>
          <p:nvSpPr>
            <p:cNvPr id="120" name="Rectangle 119"/>
            <p:cNvSpPr/>
            <p:nvPr/>
          </p:nvSpPr>
          <p:spPr>
            <a:xfrm>
              <a:off x="7426661" y="5282044"/>
              <a:ext cx="1656183" cy="523220"/>
            </a:xfrm>
            <a:prstGeom prst="rect">
              <a:avLst/>
            </a:prstGeom>
          </p:spPr>
          <p:txBody>
            <a:bodyPr wrap="square">
              <a:spAutoFit/>
            </a:bodyPr>
            <a:lstStyle/>
            <a:p>
              <a:r>
                <a:rPr lang="en-CA" sz="1400" dirty="0"/>
                <a:t>42+ million Profs domains</a:t>
              </a:r>
            </a:p>
          </p:txBody>
        </p:sp>
      </p:grpSp>
      <p:graphicFrame>
        <p:nvGraphicFramePr>
          <p:cNvPr id="6" name="Object 5"/>
          <p:cNvGraphicFramePr>
            <a:graphicFrameLocks noChangeAspect="1"/>
          </p:cNvGraphicFramePr>
          <p:nvPr/>
        </p:nvGraphicFramePr>
        <p:xfrm>
          <a:off x="4205112" y="5379342"/>
          <a:ext cx="2634751" cy="995860"/>
        </p:xfrm>
        <a:graphic>
          <a:graphicData uri="http://schemas.openxmlformats.org/presentationml/2006/ole">
            <mc:AlternateContent xmlns:mc="http://schemas.openxmlformats.org/markup-compatibility/2006">
              <mc:Choice xmlns:v="urn:schemas-microsoft-com:vml" Requires="v">
                <p:oleObj spid="_x0000_s17567" name="Equation" r:id="rId2" imgW="2654300" imgH="1003300" progId="Equation.DSMT4">
                  <p:embed/>
                </p:oleObj>
              </mc:Choice>
              <mc:Fallback>
                <p:oleObj name="Equation" r:id="rId2" imgW="2654300" imgH="10033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112" y="5379342"/>
                        <a:ext cx="2634751" cy="995860"/>
                      </a:xfrm>
                      <a:prstGeom prst="rect">
                        <a:avLst/>
                      </a:prstGeom>
                      <a:noFill/>
                      <a:ln>
                        <a:noFill/>
                      </a:ln>
                    </p:spPr>
                  </p:pic>
                </p:oleObj>
              </mc:Fallback>
            </mc:AlternateContent>
          </a:graphicData>
        </a:graphic>
      </p:graphicFrame>
      <p:grpSp>
        <p:nvGrpSpPr>
          <p:cNvPr id="130" name="Group 129"/>
          <p:cNvGrpSpPr/>
          <p:nvPr/>
        </p:nvGrpSpPr>
        <p:grpSpPr>
          <a:xfrm>
            <a:off x="8125510" y="4056132"/>
            <a:ext cx="716920" cy="1173068"/>
            <a:chOff x="7261773" y="1679868"/>
            <a:chExt cx="1486691" cy="1173068"/>
          </a:xfrm>
        </p:grpSpPr>
        <p:sp>
          <p:nvSpPr>
            <p:cNvPr id="131" name="TextBox 130"/>
            <p:cNvSpPr txBox="1"/>
            <p:nvPr/>
          </p:nvSpPr>
          <p:spPr>
            <a:xfrm>
              <a:off x="7261773" y="2329716"/>
              <a:ext cx="640391" cy="523220"/>
            </a:xfrm>
            <a:prstGeom prst="rect">
              <a:avLst/>
            </a:prstGeom>
            <a:noFill/>
          </p:spPr>
          <p:txBody>
            <a:bodyPr wrap="square" rtlCol="0">
              <a:spAutoFit/>
            </a:bodyPr>
            <a:lstStyle/>
            <a:p>
              <a:r>
                <a:rPr lang="en-CA" sz="2800" dirty="0" smtClean="0"/>
                <a:t>…</a:t>
              </a:r>
              <a:endParaRPr lang="en-CA" sz="2800" dirty="0"/>
            </a:p>
          </p:txBody>
        </p:sp>
        <p:cxnSp>
          <p:nvCxnSpPr>
            <p:cNvPr id="132" name="Straight Connector 131"/>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135" name="Rectangle 134"/>
            <p:cNvSpPr/>
            <p:nvPr/>
          </p:nvSpPr>
          <p:spPr>
            <a:xfrm>
              <a:off x="7577916" y="1679868"/>
              <a:ext cx="727551" cy="103572"/>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p:cNvSpPr/>
            <p:nvPr/>
          </p:nvSpPr>
          <p:spPr>
            <a:xfrm>
              <a:off x="7823372" y="2004792"/>
              <a:ext cx="496841" cy="103572"/>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p:cNvSpPr/>
            <p:nvPr/>
          </p:nvSpPr>
          <p:spPr>
            <a:xfrm>
              <a:off x="7984950" y="2329716"/>
              <a:ext cx="723498" cy="1035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6" name="TextBox 15"/>
          <p:cNvSpPr txBox="1"/>
          <p:nvPr/>
        </p:nvSpPr>
        <p:spPr>
          <a:xfrm>
            <a:off x="1691680" y="3861048"/>
            <a:ext cx="492443" cy="369332"/>
          </a:xfrm>
          <a:prstGeom prst="rect">
            <a:avLst/>
          </a:prstGeom>
          <a:noFill/>
        </p:spPr>
        <p:txBody>
          <a:bodyPr wrap="none" rtlCol="0">
            <a:spAutoFit/>
          </a:bodyPr>
          <a:lstStyle/>
          <a:p>
            <a:r>
              <a:rPr lang="en-CA" b="1" dirty="0" smtClean="0"/>
              <a:t>PPI</a:t>
            </a:r>
            <a:endParaRPr lang="en-CA" b="1" dirty="0"/>
          </a:p>
        </p:txBody>
      </p:sp>
      <p:sp>
        <p:nvSpPr>
          <p:cNvPr id="138" name="Rectangle 137"/>
          <p:cNvSpPr/>
          <p:nvPr/>
        </p:nvSpPr>
        <p:spPr>
          <a:xfrm>
            <a:off x="179512" y="6021288"/>
            <a:ext cx="3748519" cy="573405"/>
          </a:xfrm>
          <a:prstGeom prst="rect">
            <a:avLst/>
          </a:prstGeom>
        </p:spPr>
        <p:txBody>
          <a:bodyPr wrap="square">
            <a:spAutoFit/>
          </a:bodyPr>
          <a:lstStyle/>
          <a:p>
            <a:r>
              <a:rPr lang="en-CA" sz="1400" dirty="0" smtClean="0"/>
              <a:t>9+ million possible domain-domain combinations (mostly human)</a:t>
            </a:r>
            <a:endParaRPr lang="en-CA"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sym typeface="+mn-ea"/>
              </a:rPr>
              <a:t>Implementation</a:t>
            </a:r>
            <a:r>
              <a:rPr lang="x-none" altLang="en-CA" b="0" dirty="0" smtClean="0">
                <a:sym typeface="+mn-ea"/>
              </a:rPr>
              <a:t> - Protein interactions</a:t>
            </a:r>
            <a:endParaRPr lang="en-CA" dirty="0"/>
          </a:p>
        </p:txBody>
      </p:sp>
      <p:pic>
        <p:nvPicPr>
          <p:cNvPr id="11266" name="Picture 2" descr="C:\Files\KimLab\documents\presentations\lab-meetings\15-03-21\overlap_between_different_ppi_databases.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16228" y="1484784"/>
            <a:ext cx="5548260" cy="51845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IPP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1450" y="953396"/>
            <a:ext cx="632612" cy="5671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1267" y="4846280"/>
            <a:ext cx="3417266" cy="885825"/>
          </a:xfrm>
          <a:prstGeom prst="rect">
            <a:avLst/>
          </a:prstGeom>
          <a:noFill/>
        </p:spPr>
        <p:txBody>
          <a:bodyPr wrap="square" rtlCol="0">
            <a:spAutoFit/>
          </a:bodyPr>
          <a:lstStyle/>
          <a:p>
            <a:r>
              <a:rPr lang="en-CA" sz="1600" i="1" u="sng" dirty="0" smtClean="0"/>
              <a:t>A proteome-scale map of the human </a:t>
            </a:r>
            <a:r>
              <a:rPr lang="en-CA" sz="1600" i="1" u="sng" dirty="0" err="1" smtClean="0"/>
              <a:t>interactome</a:t>
            </a:r>
            <a:r>
              <a:rPr lang="en-CA" sz="1600" i="1" u="sng" dirty="0" smtClean="0"/>
              <a:t> network</a:t>
            </a:r>
            <a:r>
              <a:rPr lang="en-CA" sz="1600" b="1" dirty="0" smtClean="0"/>
              <a:t>, </a:t>
            </a:r>
            <a:r>
              <a:rPr lang="en-CA" sz="1600" dirty="0" smtClean="0"/>
              <a:t>Rolland </a:t>
            </a:r>
            <a:r>
              <a:rPr lang="en-CA" sz="1600" i="1" dirty="0" smtClean="0"/>
              <a:t>et al.</a:t>
            </a:r>
            <a:r>
              <a:rPr lang="en-CA" sz="1600" dirty="0" smtClean="0"/>
              <a:t>, Cell, 2014</a:t>
            </a:r>
            <a:endParaRPr lang="en-CA" sz="1600" dirty="0" smtClean="0"/>
          </a:p>
        </p:txBody>
      </p:sp>
      <p:sp>
        <p:nvSpPr>
          <p:cNvPr id="11" name="TextBox 10"/>
          <p:cNvSpPr txBox="1"/>
          <p:nvPr/>
        </p:nvSpPr>
        <p:spPr>
          <a:xfrm>
            <a:off x="251267" y="3201410"/>
            <a:ext cx="3417266" cy="1373505"/>
          </a:xfrm>
          <a:prstGeom prst="rect">
            <a:avLst/>
          </a:prstGeom>
          <a:noFill/>
        </p:spPr>
        <p:txBody>
          <a:bodyPr wrap="square" rtlCol="0">
            <a:spAutoFit/>
          </a:bodyPr>
          <a:lstStyle/>
          <a:p>
            <a:r>
              <a:rPr lang="en-CA" sz="1600" i="1" u="sng" dirty="0">
                <a:latin typeface="Euphemia" charset="0"/>
              </a:rPr>
              <a:t>A Human </a:t>
            </a:r>
            <a:r>
              <a:rPr lang="en-CA" sz="1600" i="1" u="sng" dirty="0" smtClean="0">
                <a:latin typeface="Euphemia" charset="0"/>
              </a:rPr>
              <a:t>Protein-Protein Interaction </a:t>
            </a:r>
            <a:r>
              <a:rPr lang="en-CA" sz="1600" i="1" u="sng" dirty="0">
                <a:latin typeface="Euphemia" charset="0"/>
              </a:rPr>
              <a:t>Network: </a:t>
            </a:r>
            <a:r>
              <a:rPr lang="en-CA" sz="1600" i="1" u="sng" dirty="0" smtClean="0">
                <a:latin typeface="Euphemia" charset="0"/>
              </a:rPr>
              <a:t>A Resource for </a:t>
            </a:r>
            <a:r>
              <a:rPr lang="en-CA" sz="1600" i="1" u="sng" dirty="0">
                <a:latin typeface="Euphemia" charset="0"/>
              </a:rPr>
              <a:t>Annotating the Proteome</a:t>
            </a:r>
            <a:r>
              <a:rPr lang="en-CA" sz="1600" dirty="0">
                <a:latin typeface="Euphemia" charset="0"/>
              </a:rPr>
              <a:t>, </a:t>
            </a:r>
            <a:r>
              <a:rPr lang="en-CA" sz="1600" dirty="0" err="1" smtClean="0">
                <a:latin typeface="Euphemia" charset="0"/>
              </a:rPr>
              <a:t>Stelzl</a:t>
            </a:r>
            <a:r>
              <a:rPr lang="en-CA" sz="1600" dirty="0" smtClean="0">
                <a:latin typeface="Euphemia" charset="0"/>
              </a:rPr>
              <a:t> </a:t>
            </a:r>
            <a:r>
              <a:rPr lang="en-CA" sz="1600" i="1" dirty="0" smtClean="0">
                <a:latin typeface="Euphemia" charset="0"/>
              </a:rPr>
              <a:t>et al.</a:t>
            </a:r>
            <a:r>
              <a:rPr lang="en-CA" sz="1600" dirty="0" smtClean="0">
                <a:latin typeface="Euphemia" charset="0"/>
              </a:rPr>
              <a:t>, Cell, 2005</a:t>
            </a:r>
            <a:endParaRPr lang="en-CA" sz="1600" dirty="0" smtClean="0">
              <a:latin typeface="Euphemia" charset="0"/>
            </a:endParaRPr>
          </a:p>
        </p:txBody>
      </p:sp>
      <p:sp>
        <p:nvSpPr>
          <p:cNvPr id="6" name="Rectangle 5"/>
          <p:cNvSpPr/>
          <p:nvPr/>
        </p:nvSpPr>
        <p:spPr>
          <a:xfrm>
            <a:off x="229956" y="1556539"/>
            <a:ext cx="3438577" cy="1373505"/>
          </a:xfrm>
          <a:prstGeom prst="rect">
            <a:avLst/>
          </a:prstGeom>
        </p:spPr>
        <p:txBody>
          <a:bodyPr wrap="square">
            <a:spAutoFit/>
          </a:bodyPr>
          <a:lstStyle/>
          <a:p>
            <a:r>
              <a:rPr lang="en-CA" sz="1600" i="1" u="sng" dirty="0"/>
              <a:t>HIPPIE: Integrating Protein Interaction Networks </a:t>
            </a:r>
            <a:r>
              <a:rPr lang="en-CA" sz="1600" i="1" u="sng" dirty="0" smtClean="0"/>
              <a:t>with Experiment </a:t>
            </a:r>
            <a:r>
              <a:rPr lang="en-CA" sz="1600" i="1" u="sng" dirty="0"/>
              <a:t>Based Quality </a:t>
            </a:r>
            <a:r>
              <a:rPr lang="en-CA" sz="1600" i="1" u="sng" dirty="0" smtClean="0"/>
              <a:t>Scores</a:t>
            </a:r>
            <a:r>
              <a:rPr lang="en-CA" sz="1600" dirty="0" smtClean="0"/>
              <a:t>, Schaefer </a:t>
            </a:r>
            <a:r>
              <a:rPr lang="en-CA" sz="1600" i="1" dirty="0" smtClean="0"/>
              <a:t>et al.</a:t>
            </a:r>
            <a:r>
              <a:rPr lang="en-CA" sz="1600" dirty="0" smtClean="0"/>
              <a:t>, PLOS ONE, 2012</a:t>
            </a:r>
            <a:endParaRPr lang="en-CA" sz="16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Database</a:t>
            </a:r>
            <a:endParaRPr lang="x-none" altLang="en-CA" b="0" dirty="0" smtClean="0"/>
          </a:p>
        </p:txBody>
      </p:sp>
      <p:pic>
        <p:nvPicPr>
          <p:cNvPr id="2" name="Picture 1" descr="elaspic_schema"/>
          <p:cNvPicPr>
            <a:picLocks noChangeAspect="1"/>
          </p:cNvPicPr>
          <p:nvPr/>
        </p:nvPicPr>
        <p:blipFill>
          <a:blip r:embed="rId1"/>
          <a:stretch>
            <a:fillRect/>
          </a:stretch>
        </p:blipFill>
        <p:spPr>
          <a:xfrm>
            <a:off x="241935" y="721360"/>
            <a:ext cx="8660130" cy="61055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Pipeline</a:t>
            </a:r>
            <a:endParaRPr lang="x-none" altLang="en-CA" b="0" dirty="0" smtClean="0"/>
          </a:p>
        </p:txBody>
      </p:sp>
      <p:pic>
        <p:nvPicPr>
          <p:cNvPr id="3" name="Picture 2" descr="elaspic_flowchart"/>
          <p:cNvPicPr>
            <a:picLocks noChangeAspect="1"/>
          </p:cNvPicPr>
          <p:nvPr/>
        </p:nvPicPr>
        <p:blipFill>
          <a:blip r:embed="rId1"/>
          <a:stretch>
            <a:fillRect/>
          </a:stretch>
        </p:blipFill>
        <p:spPr>
          <a:xfrm>
            <a:off x="678180" y="912495"/>
            <a:ext cx="7788910" cy="58496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Precalculated domains</a:t>
            </a:r>
            <a:endParaRPr lang="x-none" altLang="en-CA" b="0"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Overview</a:t>
            </a:r>
            <a:endParaRPr lang="x-none" altLang="en-CA"/>
          </a:p>
        </p:txBody>
      </p:sp>
      <p:sp>
        <p:nvSpPr>
          <p:cNvPr id="3" name="Content Placeholder 2"/>
          <p:cNvSpPr>
            <a:spLocks noGrp="1"/>
          </p:cNvSpPr>
          <p:nvPr>
            <p:ph idx="1"/>
          </p:nvPr>
        </p:nvSpPr>
        <p:spPr/>
        <p:txBody>
          <a:bodyPr>
            <a:normAutofit fontScale="60000"/>
          </a:bodyPr>
          <a:p>
            <a:r>
              <a:rPr lang="x-none" altLang="en-CA"/>
              <a:t>Introduction</a:t>
            </a:r>
            <a:endParaRPr lang="x-none" altLang="en-CA"/>
          </a:p>
          <a:p>
            <a:pPr lvl="1"/>
            <a:r>
              <a:rPr lang="x-none" altLang="en-CA" sz="2800"/>
              <a:t>Rise in genome sequencing</a:t>
            </a:r>
            <a:endParaRPr lang="x-none" altLang="en-CA" sz="2800"/>
          </a:p>
          <a:p>
            <a:pPr lvl="1"/>
            <a:r>
              <a:rPr lang="x-none" altLang="en-CA" sz="2800"/>
              <a:t>Difficulty in interpreting discovered variants</a:t>
            </a:r>
            <a:endParaRPr lang="x-none" altLang="en-CA" sz="2800"/>
          </a:p>
          <a:p>
            <a:pPr lvl="1"/>
            <a:r>
              <a:rPr lang="x-none" altLang="en-CA" sz="2800"/>
              <a:t>ELASPIC (</a:t>
            </a:r>
            <a:r>
              <a:rPr lang="x-none" altLang="en-CA">
                <a:sym typeface="+mn-ea"/>
              </a:rPr>
              <a:t>Berliner </a:t>
            </a:r>
            <a:r>
              <a:rPr lang="x-none" altLang="en-CA" i="1">
                <a:sym typeface="+mn-ea"/>
              </a:rPr>
              <a:t>et al. </a:t>
            </a:r>
            <a:r>
              <a:rPr lang="x-none" altLang="en-CA" sz="2800"/>
              <a:t>2014)</a:t>
            </a:r>
            <a:endParaRPr lang="x-none" altLang="en-CA" sz="2800"/>
          </a:p>
          <a:p>
            <a:r>
              <a:rPr lang="x-none" altLang="en-CA"/>
              <a:t>Implementation</a:t>
            </a:r>
            <a:endParaRPr lang="x-none" altLang="en-CA"/>
          </a:p>
          <a:p>
            <a:pPr lvl="1"/>
            <a:r>
              <a:rPr lang="x-none" altLang="en-CA" sz="2800"/>
              <a:t>Domain definitions</a:t>
            </a:r>
            <a:endParaRPr lang="x-none" altLang="en-CA" sz="2800"/>
          </a:p>
          <a:p>
            <a:pPr lvl="1"/>
            <a:r>
              <a:rPr lang="x-none" altLang="en-CA" sz="2800"/>
              <a:t>Database backend</a:t>
            </a:r>
            <a:endParaRPr lang="x-none" altLang="en-CA" sz="2800"/>
          </a:p>
          <a:p>
            <a:pPr lvl="1"/>
            <a:r>
              <a:rPr lang="x-none" altLang="en-CA">
                <a:sym typeface="+mn-ea"/>
              </a:rPr>
              <a:t>ELASPIC pipeline and CLI</a:t>
            </a:r>
            <a:endParaRPr lang="x-none" altLang="en-CA">
              <a:sym typeface="+mn-ea"/>
            </a:endParaRPr>
          </a:p>
          <a:p>
            <a:pPr lvl="1"/>
            <a:r>
              <a:rPr lang="x-none" altLang="en-CA" sz="2800"/>
              <a:t>Precalculating data</a:t>
            </a:r>
            <a:endParaRPr lang="x-none" altLang="en-CA" sz="2800"/>
          </a:p>
          <a:p>
            <a:pPr lvl="1"/>
            <a:r>
              <a:rPr lang="x-none" altLang="en-CA" sz="2800"/>
              <a:t>ELASPIC REST API</a:t>
            </a:r>
            <a:endParaRPr lang="x-none" altLang="en-CA" sz="2800"/>
          </a:p>
          <a:p>
            <a:r>
              <a:rPr lang="x-none" altLang="en-CA"/>
              <a:t>Results</a:t>
            </a:r>
            <a:endParaRPr lang="x-none" altLang="en-CA"/>
          </a:p>
          <a:p>
            <a:pPr lvl="1"/>
            <a:r>
              <a:rPr lang="x-none" altLang="en-CA" sz="2800"/>
              <a:t>Grid-search (to find a good set of parameters)</a:t>
            </a:r>
            <a:endParaRPr lang="x-none" altLang="en-CA" sz="2800"/>
          </a:p>
          <a:p>
            <a:pPr lvl="1"/>
            <a:r>
              <a:rPr lang="x-none" altLang="en-CA" sz="2800"/>
              <a:t>Feature elimination</a:t>
            </a:r>
            <a:endParaRPr lang="x-none" altLang="en-CA" sz="2800"/>
          </a:p>
          <a:p>
            <a:r>
              <a:rPr lang="x-none" altLang="en-CA" sz="3200">
                <a:sym typeface="+mn-ea"/>
              </a:rPr>
              <a:t>Discussion</a:t>
            </a:r>
            <a:endParaRPr lang="x-none" altLang="en-CA" sz="3200"/>
          </a:p>
          <a:p>
            <a:pPr lvl="1"/>
            <a:r>
              <a:rPr lang="x-none" altLang="en-CA" sz="3200">
                <a:sym typeface="+mn-ea"/>
              </a:rPr>
              <a:t>What have we learned?</a:t>
            </a:r>
            <a:endParaRPr lang="x-none" altLang="en-CA" sz="3200"/>
          </a:p>
          <a:p>
            <a:pPr lvl="1"/>
            <a:r>
              <a:rPr lang="x-none" altLang="en-CA" sz="3200">
                <a:sym typeface="+mn-ea"/>
              </a:rPr>
              <a:t>Future directions</a:t>
            </a:r>
            <a:endParaRPr lang="x-none" altLang="en-CA"/>
          </a:p>
          <a:p>
            <a:r>
              <a:rPr lang="x-none" altLang="en-CA">
                <a:sym typeface="+mn-ea"/>
              </a:rPr>
              <a:t>Future directions</a:t>
            </a:r>
            <a:endParaRPr lang="x-none" altLang="en-CA"/>
          </a:p>
          <a:p>
            <a:pPr lvl="1"/>
            <a:r>
              <a:rPr lang="x-none" altLang="en-CA"/>
              <a:t>Better features / model</a:t>
            </a:r>
            <a:endParaRPr lang="x-none" altLang="en-CA"/>
          </a:p>
          <a:p>
            <a:pPr lvl="1"/>
            <a:r>
              <a:rPr lang="x-none" altLang="en-CA"/>
              <a:t>More training data</a:t>
            </a:r>
            <a:endParaRPr lang="x-none" altLang="en-CA"/>
          </a:p>
          <a:p>
            <a:pPr lvl="1"/>
            <a:endParaRPr lang="x-none" altLang="en-C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Precalculated provean</a:t>
            </a:r>
            <a:endParaRPr lang="x-none" altLang="en-CA" b="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Precalculated models</a:t>
            </a:r>
            <a:endParaRPr lang="x-none" altLang="en-CA" b="0"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Precalculate mutations</a:t>
            </a:r>
            <a:endParaRPr lang="x-none" altLang="en-CA" b="0" dirty="0" smtClean="0"/>
          </a:p>
        </p:txBody>
      </p:sp>
      <p:sp>
        <p:nvSpPr>
          <p:cNvPr id="2" name="TextBox 1"/>
          <p:cNvSpPr txBox="1"/>
          <p:nvPr/>
        </p:nvSpPr>
        <p:spPr>
          <a:xfrm>
            <a:off x="467360" y="1557020"/>
            <a:ext cx="1671320" cy="641985"/>
          </a:xfrm>
          <a:prstGeom prst="rect">
            <a:avLst/>
          </a:prstGeom>
          <a:noFill/>
        </p:spPr>
        <p:txBody>
          <a:bodyPr wrap="none" rtlCol="0">
            <a:spAutoFit/>
          </a:bodyPr>
          <a:p>
            <a:pPr algn="ctr"/>
            <a:r>
              <a:rPr lang="x-none" altLang="en-CA"/>
              <a:t>UniProt</a:t>
            </a:r>
            <a:endParaRPr lang="x-none" altLang="en-CA"/>
          </a:p>
          <a:p>
            <a:pPr algn="ctr"/>
            <a:r>
              <a:rPr lang="x-none" altLang="en-CA"/>
              <a:t>(humsavar.txt)</a:t>
            </a:r>
            <a:endParaRPr lang="x-none" altLang="en-CA"/>
          </a:p>
        </p:txBody>
      </p:sp>
      <p:sp>
        <p:nvSpPr>
          <p:cNvPr id="3" name="TextBox 2"/>
          <p:cNvSpPr txBox="1"/>
          <p:nvPr/>
        </p:nvSpPr>
        <p:spPr>
          <a:xfrm>
            <a:off x="4067810" y="1628775"/>
            <a:ext cx="895350" cy="367665"/>
          </a:xfrm>
          <a:prstGeom prst="rect">
            <a:avLst/>
          </a:prstGeom>
          <a:noFill/>
        </p:spPr>
        <p:txBody>
          <a:bodyPr wrap="none" rtlCol="0">
            <a:spAutoFit/>
          </a:bodyPr>
          <a:p>
            <a:r>
              <a:rPr lang="x-none" altLang="en-CA"/>
              <a:t>Clinvar</a:t>
            </a:r>
            <a:endParaRPr lang="x-none" altLang="en-CA"/>
          </a:p>
        </p:txBody>
      </p:sp>
      <p:sp>
        <p:nvSpPr>
          <p:cNvPr id="5" name="TextBox 4"/>
          <p:cNvSpPr txBox="1"/>
          <p:nvPr/>
        </p:nvSpPr>
        <p:spPr>
          <a:xfrm>
            <a:off x="6876415" y="1557020"/>
            <a:ext cx="925830" cy="367665"/>
          </a:xfrm>
          <a:prstGeom prst="rect">
            <a:avLst/>
          </a:prstGeom>
          <a:noFill/>
        </p:spPr>
        <p:txBody>
          <a:bodyPr wrap="none" rtlCol="0">
            <a:spAutoFit/>
          </a:bodyPr>
          <a:p>
            <a:r>
              <a:rPr lang="x-none" altLang="en-CA"/>
              <a:t>Cosmic</a:t>
            </a:r>
            <a:endParaRPr lang="x-none" altLang="en-CA"/>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Implementation</a:t>
            </a:r>
            <a:r>
              <a:rPr lang="x-none" altLang="en-CA" b="0" dirty="0" smtClean="0"/>
              <a:t> - Webservice</a:t>
            </a:r>
            <a:endParaRPr lang="x-none" altLang="en-CA" b="0" dirty="0" smtClean="0"/>
          </a:p>
        </p:txBody>
      </p:sp>
      <p:sp>
        <p:nvSpPr>
          <p:cNvPr id="35" name="Content Placeholder 34"/>
          <p:cNvSpPr>
            <a:spLocks noGrp="1"/>
          </p:cNvSpPr>
          <p:nvPr>
            <p:ph idx="1"/>
          </p:nvPr>
        </p:nvSpPr>
        <p:spPr>
          <a:xfrm>
            <a:off x="457835" y="908685"/>
            <a:ext cx="3883025" cy="5688330"/>
          </a:xfrm>
        </p:spPr>
        <p:txBody>
          <a:bodyPr/>
          <a:p>
            <a:pPr fontAlgn="auto">
              <a:spcBef>
                <a:spcPts val="600"/>
              </a:spcBef>
              <a:spcAft>
                <a:spcPts val="600"/>
              </a:spcAft>
            </a:pPr>
            <a:r>
              <a:rPr lang="x-none" altLang="en-CA" sz="2400"/>
              <a:t>Asyncronous web server for submitting and monitoring ELASPIC jobs.</a:t>
            </a:r>
            <a:endParaRPr lang="x-none" altLang="en-CA" sz="2400"/>
          </a:p>
          <a:p>
            <a:pPr fontAlgn="auto">
              <a:spcBef>
                <a:spcPts val="600"/>
              </a:spcBef>
              <a:spcAft>
                <a:spcPts val="600"/>
              </a:spcAft>
            </a:pPr>
            <a:r>
              <a:rPr lang="x-none" altLang="en-CA" sz="2400"/>
              <a:t>Can have thousands of mutations, so having a thread monitoring each mutation would not be a good design.</a:t>
            </a:r>
            <a:endParaRPr lang="x-none" altLang="en-CA" sz="2400"/>
          </a:p>
          <a:p>
            <a:pPr fontAlgn="auto">
              <a:spcBef>
                <a:spcPts val="600"/>
              </a:spcBef>
              <a:spcAft>
                <a:spcPts val="600"/>
              </a:spcAft>
            </a:pPr>
            <a:r>
              <a:rPr lang="x-none" altLang="en-CA" sz="2400"/>
              <a:t>Need to update job status to "done" when all mutations are done, in order to send the "Job complete" email.</a:t>
            </a:r>
            <a:endParaRPr lang="x-none" altLang="en-CA" sz="2400"/>
          </a:p>
        </p:txBody>
      </p:sp>
      <p:grpSp>
        <p:nvGrpSpPr>
          <p:cNvPr id="6" name="Group 5"/>
          <p:cNvGrpSpPr/>
          <p:nvPr/>
        </p:nvGrpSpPr>
        <p:grpSpPr>
          <a:xfrm>
            <a:off x="6952615" y="4293235"/>
            <a:ext cx="1861073" cy="1373993"/>
            <a:chOff x="10011" y="1771"/>
            <a:chExt cx="3557" cy="2626"/>
          </a:xfrm>
        </p:grpSpPr>
        <p:pic>
          <p:nvPicPr>
            <p:cNvPr id="2" name="Picture 1"/>
            <p:cNvPicPr>
              <a:picLocks noChangeAspect="1"/>
            </p:cNvPicPr>
            <p:nvPr/>
          </p:nvPicPr>
          <p:blipFill>
            <a:blip r:embed="rId1"/>
            <a:stretch>
              <a:fillRect/>
            </a:stretch>
          </p:blipFill>
          <p:spPr>
            <a:xfrm>
              <a:off x="10829" y="1771"/>
              <a:ext cx="1920" cy="1920"/>
            </a:xfrm>
            <a:prstGeom prst="rect">
              <a:avLst/>
            </a:prstGeom>
          </p:spPr>
        </p:pic>
        <p:sp>
          <p:nvSpPr>
            <p:cNvPr id="3" name="TextBox 2"/>
            <p:cNvSpPr txBox="1"/>
            <p:nvPr/>
          </p:nvSpPr>
          <p:spPr>
            <a:xfrm>
              <a:off x="10011" y="3812"/>
              <a:ext cx="3557" cy="585"/>
            </a:xfrm>
            <a:prstGeom prst="rect">
              <a:avLst/>
            </a:prstGeom>
            <a:noFill/>
          </p:spPr>
          <p:txBody>
            <a:bodyPr wrap="square" rtlCol="0">
              <a:spAutoFit/>
            </a:bodyPr>
            <a:p>
              <a:r>
                <a:rPr lang="x-none" altLang="en-CA" sz="1400"/>
                <a:t>Python 3.5 + aiohttp</a:t>
              </a:r>
              <a:endParaRPr lang="x-none" altLang="en-CA" sz="1400"/>
            </a:p>
          </p:txBody>
        </p:sp>
      </p:grpSp>
      <p:pic>
        <p:nvPicPr>
          <p:cNvPr id="5" name="Picture 4"/>
          <p:cNvPicPr>
            <a:picLocks noChangeAspect="1"/>
          </p:cNvPicPr>
          <p:nvPr/>
        </p:nvPicPr>
        <p:blipFill>
          <a:blip r:embed="rId2"/>
          <a:stretch>
            <a:fillRect/>
          </a:stretch>
        </p:blipFill>
        <p:spPr>
          <a:xfrm>
            <a:off x="7020504" y="5878195"/>
            <a:ext cx="1661795" cy="418465"/>
          </a:xfrm>
          <a:prstGeom prst="rect">
            <a:avLst/>
          </a:prstGeom>
        </p:spPr>
      </p:pic>
      <p:grpSp>
        <p:nvGrpSpPr>
          <p:cNvPr id="34" name="Group 33"/>
          <p:cNvGrpSpPr/>
          <p:nvPr/>
        </p:nvGrpSpPr>
        <p:grpSpPr>
          <a:xfrm>
            <a:off x="4408805" y="908050"/>
            <a:ext cx="4641850" cy="3057525"/>
            <a:chOff x="1047" y="3358"/>
            <a:chExt cx="7310" cy="4815"/>
          </a:xfrm>
        </p:grpSpPr>
        <p:sp>
          <p:nvSpPr>
            <p:cNvPr id="21" name="Rectangle 20"/>
            <p:cNvSpPr/>
            <p:nvPr/>
          </p:nvSpPr>
          <p:spPr>
            <a:xfrm>
              <a:off x="1047" y="4672"/>
              <a:ext cx="1134" cy="1020"/>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x-none" altLang="en-CA" sz="1000">
                  <a:solidFill>
                    <a:schemeClr val="tx1"/>
                  </a:solidFill>
                  <a:sym typeface="+mn-ea"/>
                </a:rPr>
                <a:t>Requ</a:t>
              </a:r>
              <a:r>
                <a:rPr lang="x-none" altLang="en-CA" sz="1000">
                  <a:solidFill>
                    <a:schemeClr val="tx1"/>
                  </a:solidFill>
                  <a:sym typeface="+mn-ea"/>
                </a:rPr>
                <a:t>ests, etc.</a:t>
              </a:r>
              <a:endParaRPr lang="x-none" altLang="en-CA" sz="1000">
                <a:solidFill>
                  <a:schemeClr val="tx1"/>
                </a:solidFill>
                <a:sym typeface="+mn-ea"/>
              </a:endParaRPr>
            </a:p>
          </p:txBody>
        </p:sp>
        <p:grpSp>
          <p:nvGrpSpPr>
            <p:cNvPr id="16" name="Group 15"/>
            <p:cNvGrpSpPr/>
            <p:nvPr/>
          </p:nvGrpSpPr>
          <p:grpSpPr>
            <a:xfrm>
              <a:off x="3088" y="4720"/>
              <a:ext cx="2602" cy="2117"/>
              <a:chOff x="3004" y="2971"/>
              <a:chExt cx="2602" cy="2303"/>
            </a:xfrm>
          </p:grpSpPr>
          <p:grpSp>
            <p:nvGrpSpPr>
              <p:cNvPr id="14" name="Group 13"/>
              <p:cNvGrpSpPr/>
              <p:nvPr/>
            </p:nvGrpSpPr>
            <p:grpSpPr>
              <a:xfrm>
                <a:off x="3004" y="2971"/>
                <a:ext cx="2602" cy="2303"/>
                <a:chOff x="2040" y="2198"/>
                <a:chExt cx="3914" cy="4693"/>
              </a:xfrm>
            </p:grpSpPr>
            <p:sp>
              <p:nvSpPr>
                <p:cNvPr id="12" name="Curved Down Arrow 11"/>
                <p:cNvSpPr/>
                <p:nvPr/>
              </p:nvSpPr>
              <p:spPr>
                <a:xfrm rot="10800000">
                  <a:off x="2040" y="4606"/>
                  <a:ext cx="3699" cy="22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13" name="Curved Down Arrow 12"/>
                <p:cNvSpPr/>
                <p:nvPr/>
              </p:nvSpPr>
              <p:spPr>
                <a:xfrm>
                  <a:off x="2255" y="2198"/>
                  <a:ext cx="3699" cy="22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grpSp>
          <p:sp>
            <p:nvSpPr>
              <p:cNvPr id="15" name="TextBox 14"/>
              <p:cNvSpPr txBox="1"/>
              <p:nvPr/>
            </p:nvSpPr>
            <p:spPr>
              <a:xfrm>
                <a:off x="3680" y="3832"/>
                <a:ext cx="1250" cy="1100"/>
              </a:xfrm>
              <a:prstGeom prst="rect">
                <a:avLst/>
              </a:prstGeom>
              <a:noFill/>
            </p:spPr>
            <p:txBody>
              <a:bodyPr wrap="square" rtlCol="0">
                <a:spAutoFit/>
              </a:bodyPr>
              <a:p>
                <a:pPr algn="ctr"/>
                <a:r>
                  <a:rPr lang="x-none" altLang="en-CA"/>
                  <a:t>Event loop</a:t>
                </a:r>
                <a:endParaRPr lang="x-none" altLang="en-CA"/>
              </a:p>
            </p:txBody>
          </p:sp>
        </p:grpSp>
        <p:cxnSp>
          <p:nvCxnSpPr>
            <p:cNvPr id="17" name="Straight Arrow Connector 16"/>
            <p:cNvCxnSpPr/>
            <p:nvPr/>
          </p:nvCxnSpPr>
          <p:spPr>
            <a:xfrm>
              <a:off x="2185" y="5538"/>
              <a:ext cx="964"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a:off x="2187" y="5297"/>
              <a:ext cx="102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2189" y="4815"/>
              <a:ext cx="1361"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2188" y="5056"/>
              <a:ext cx="1134"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932" y="3358"/>
              <a:ext cx="2859" cy="1299"/>
            </a:xfrm>
            <a:prstGeom prst="rect">
              <a:avLst/>
            </a:prstGeom>
            <a:noFill/>
          </p:spPr>
          <p:txBody>
            <a:bodyPr wrap="square" rtlCol="0">
              <a:spAutoFit/>
            </a:bodyPr>
            <a:p>
              <a:r>
                <a:rPr lang="x-none" altLang="en-CA" sz="1600"/>
                <a:t>Submit and monitor Provean jobs.</a:t>
              </a:r>
              <a:endParaRPr lang="x-none" altLang="en-CA" sz="1600"/>
            </a:p>
          </p:txBody>
        </p:sp>
        <p:sp>
          <p:nvSpPr>
            <p:cNvPr id="24" name="TextBox 23"/>
            <p:cNvSpPr txBox="1"/>
            <p:nvPr/>
          </p:nvSpPr>
          <p:spPr>
            <a:xfrm>
              <a:off x="5499" y="6193"/>
              <a:ext cx="2859" cy="1683"/>
            </a:xfrm>
            <a:prstGeom prst="rect">
              <a:avLst/>
            </a:prstGeom>
            <a:noFill/>
          </p:spPr>
          <p:txBody>
            <a:bodyPr wrap="square" rtlCol="0">
              <a:spAutoFit/>
            </a:bodyPr>
            <a:p>
              <a:r>
                <a:rPr lang="x-none" altLang="en-CA" sz="1600"/>
                <a:t>Submit and monitor homology modelling jobs.</a:t>
              </a:r>
              <a:endParaRPr lang="x-none" altLang="en-CA" sz="1600" baseline="-25000"/>
            </a:p>
          </p:txBody>
        </p:sp>
        <p:sp>
          <p:nvSpPr>
            <p:cNvPr id="25" name="TextBox 24"/>
            <p:cNvSpPr txBox="1"/>
            <p:nvPr/>
          </p:nvSpPr>
          <p:spPr>
            <a:xfrm>
              <a:off x="1190" y="6875"/>
              <a:ext cx="2859" cy="1299"/>
            </a:xfrm>
            <a:prstGeom prst="rect">
              <a:avLst/>
            </a:prstGeom>
            <a:noFill/>
          </p:spPr>
          <p:txBody>
            <a:bodyPr wrap="square" rtlCol="0">
              <a:spAutoFit/>
            </a:bodyPr>
            <a:p>
              <a:pPr algn="r"/>
              <a:r>
                <a:rPr lang="x-none" altLang="en-CA" sz="1600"/>
                <a:t>Submit and monitor mutation jobs.</a:t>
              </a:r>
              <a:endParaRPr lang="x-none" altLang="en-CA" sz="1600" baseline="-25000"/>
            </a:p>
          </p:txBody>
        </p:sp>
        <p:sp>
          <p:nvSpPr>
            <p:cNvPr id="26" name="Curved Down Arrow 25"/>
            <p:cNvSpPr/>
            <p:nvPr/>
          </p:nvSpPr>
          <p:spPr>
            <a:xfrm>
              <a:off x="4252" y="3359"/>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28" name="Curved Down Arrow 27"/>
            <p:cNvSpPr/>
            <p:nvPr/>
          </p:nvSpPr>
          <p:spPr>
            <a:xfrm rot="10800000">
              <a:off x="4138" y="6988"/>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sp>
          <p:nvSpPr>
            <p:cNvPr id="29" name="Curved Down Arrow 28"/>
            <p:cNvSpPr/>
            <p:nvPr/>
          </p:nvSpPr>
          <p:spPr>
            <a:xfrm rot="5400000">
              <a:off x="6179" y="5172"/>
              <a:ext cx="567" cy="11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CA" altLang="en-US">
                <a:solidFill>
                  <a:schemeClr val="tx1"/>
                </a:solidFill>
              </a:endParaRPr>
            </a:p>
          </p:txBody>
        </p:sp>
        <p:cxnSp>
          <p:nvCxnSpPr>
            <p:cNvPr id="30" name="Straight Arrow Connector 29"/>
            <p:cNvCxnSpPr/>
            <p:nvPr/>
          </p:nvCxnSpPr>
          <p:spPr>
            <a:xfrm flipH="1">
              <a:off x="2210" y="6080"/>
              <a:ext cx="85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cxnSp>
          <p:nvCxnSpPr>
            <p:cNvPr id="31" name="Straight Arrow Connector 30"/>
            <p:cNvCxnSpPr/>
            <p:nvPr/>
          </p:nvCxnSpPr>
          <p:spPr>
            <a:xfrm flipH="1">
              <a:off x="2210" y="6307"/>
              <a:ext cx="850" cy="0"/>
            </a:xfrm>
            <a:prstGeom prst="straightConnector1">
              <a:avLst/>
            </a:prstGeom>
            <a:ln w="25400">
              <a:tailEnd type="arrow" w="med" len="med"/>
            </a:ln>
          </p:spPr>
          <p:style>
            <a:lnRef idx="1">
              <a:schemeClr val="dk1"/>
            </a:lnRef>
            <a:fillRef idx="0">
              <a:schemeClr val="dk1"/>
            </a:fillRef>
            <a:effectRef idx="0">
              <a:schemeClr val="dk1"/>
            </a:effectRef>
            <a:fontRef idx="minor">
              <a:schemeClr val="tx1"/>
            </a:fontRef>
          </p:style>
        </p:cxnSp>
        <p:pic>
          <p:nvPicPr>
            <p:cNvPr id="32" name="Picture 31"/>
            <p:cNvPicPr>
              <a:picLocks noChangeAspect="1"/>
            </p:cNvPicPr>
            <p:nvPr/>
          </p:nvPicPr>
          <p:blipFill>
            <a:blip r:embed="rId3"/>
            <a:stretch>
              <a:fillRect/>
            </a:stretch>
          </p:blipFill>
          <p:spPr>
            <a:xfrm>
              <a:off x="4140" y="4948"/>
              <a:ext cx="579" cy="579"/>
            </a:xfrm>
            <a:prstGeom prst="rect">
              <a:avLst/>
            </a:prstGeom>
          </p:spPr>
        </p:pic>
        <p:sp>
          <p:nvSpPr>
            <p:cNvPr id="33" name="Rectangle 32"/>
            <p:cNvSpPr/>
            <p:nvPr/>
          </p:nvSpPr>
          <p:spPr>
            <a:xfrm>
              <a:off x="1077" y="5829"/>
              <a:ext cx="1134" cy="724"/>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r>
                <a:rPr lang="x-none" altLang="en-CA" sz="1000">
                  <a:solidFill>
                    <a:schemeClr val="tx1"/>
                  </a:solidFill>
                  <a:sym typeface="+mn-ea"/>
                </a:rPr>
                <a:t>Job status</a:t>
              </a:r>
              <a:endParaRPr lang="x-none" altLang="en-CA" sz="1000">
                <a:solidFill>
                  <a:schemeClr val="tx1"/>
                </a:solidFill>
                <a:sym typeface="+mn-ea"/>
              </a:endParaRPr>
            </a:p>
          </p:txBody>
        </p:sp>
      </p:grpSp>
      <p:pic>
        <p:nvPicPr>
          <p:cNvPr id="37" name="Picture 36" descr="queue"/>
          <p:cNvPicPr>
            <a:picLocks noChangeAspect="1"/>
          </p:cNvPicPr>
          <p:nvPr/>
        </p:nvPicPr>
        <p:blipFill>
          <a:blip r:embed="rId4"/>
          <a:stretch>
            <a:fillRect/>
          </a:stretch>
        </p:blipFill>
        <p:spPr>
          <a:xfrm>
            <a:off x="6012180" y="908685"/>
            <a:ext cx="509905" cy="586740"/>
          </a:xfrm>
          <a:prstGeom prst="rect">
            <a:avLst/>
          </a:prstGeom>
        </p:spPr>
      </p:pic>
      <p:pic>
        <p:nvPicPr>
          <p:cNvPr id="38" name="Picture 37" descr="queue"/>
          <p:cNvPicPr>
            <a:picLocks noChangeAspect="1"/>
          </p:cNvPicPr>
          <p:nvPr/>
        </p:nvPicPr>
        <p:blipFill>
          <a:blip r:embed="rId5"/>
          <a:stretch>
            <a:fillRect/>
          </a:stretch>
        </p:blipFill>
        <p:spPr>
          <a:xfrm rot="5400000">
            <a:off x="7562215" y="1757680"/>
            <a:ext cx="509905" cy="586740"/>
          </a:xfrm>
          <a:prstGeom prst="rect">
            <a:avLst/>
          </a:prstGeom>
        </p:spPr>
      </p:pic>
      <p:pic>
        <p:nvPicPr>
          <p:cNvPr id="39" name="Picture 38" descr="queue"/>
          <p:cNvPicPr>
            <a:picLocks noChangeAspect="1"/>
          </p:cNvPicPr>
          <p:nvPr/>
        </p:nvPicPr>
        <p:blipFill>
          <a:blip r:embed="rId6"/>
          <a:stretch>
            <a:fillRect/>
          </a:stretch>
        </p:blipFill>
        <p:spPr>
          <a:xfrm rot="10800000">
            <a:off x="6652260" y="3284855"/>
            <a:ext cx="509905" cy="5867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Results</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endParaRPr lang="x-none" altLang="en-CA"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x-none" altLang="en-CA" dirty="0" smtClean="0"/>
              <a:t>Results</a:t>
            </a:r>
            <a:r>
              <a:rPr lang="x-none" altLang="en-CA" b="0" dirty="0" smtClean="0"/>
              <a:t> - Datasets</a:t>
            </a:r>
            <a:endParaRPr lang="x-none" altLang="en-CA" b="0" dirty="0" smtClean="0"/>
          </a:p>
        </p:txBody>
      </p:sp>
      <p:sp>
        <p:nvSpPr>
          <p:cNvPr id="2" name="TextBox 1"/>
          <p:cNvSpPr txBox="1"/>
          <p:nvPr/>
        </p:nvSpPr>
        <p:spPr>
          <a:xfrm>
            <a:off x="971550" y="1543685"/>
            <a:ext cx="1573530" cy="3933825"/>
          </a:xfrm>
          <a:prstGeom prst="rect">
            <a:avLst/>
          </a:prstGeom>
          <a:noFill/>
        </p:spPr>
        <p:txBody>
          <a:bodyPr wrap="none" rtlCol="0">
            <a:spAutoFit/>
          </a:bodyPr>
          <a:p>
            <a:r>
              <a:rPr lang="x-none" altLang="en-CA"/>
              <a:t>Protherm</a:t>
            </a:r>
            <a:endParaRPr lang="x-none" altLang="en-CA"/>
          </a:p>
          <a:p>
            <a:r>
              <a:rPr lang="x-none" altLang="en-CA"/>
              <a:t>Skempi</a:t>
            </a:r>
            <a:endParaRPr lang="x-none" altLang="en-CA"/>
          </a:p>
          <a:p>
            <a:endParaRPr lang="x-none" altLang="en-CA"/>
          </a:p>
          <a:p>
            <a:r>
              <a:rPr lang="x-none" altLang="en-CA"/>
              <a:t>Taipale</a:t>
            </a:r>
            <a:endParaRPr lang="x-none" altLang="en-CA"/>
          </a:p>
          <a:p>
            <a:r>
              <a:rPr lang="x-none" altLang="en-CA"/>
              <a:t>Taipale PPI</a:t>
            </a:r>
            <a:endParaRPr lang="x-none" altLang="en-CA"/>
          </a:p>
          <a:p>
            <a:r>
              <a:rPr lang="x-none" altLang="en-CA"/>
              <a:t>Taipale GPCA</a:t>
            </a:r>
            <a:endParaRPr lang="x-none" altLang="en-CA"/>
          </a:p>
          <a:p>
            <a:endParaRPr lang="x-none" altLang="en-CA"/>
          </a:p>
          <a:p>
            <a:r>
              <a:rPr lang="x-none" altLang="en-CA"/>
              <a:t>SUMO Ligase</a:t>
            </a:r>
            <a:endParaRPr lang="x-none" altLang="en-CA"/>
          </a:p>
          <a:p>
            <a:r>
              <a:rPr lang="x-none" altLang="en-CA"/>
              <a:t>AB-Bind</a:t>
            </a:r>
            <a:endParaRPr lang="x-none" altLang="en-CA"/>
          </a:p>
          <a:p>
            <a:r>
              <a:rPr lang="x-none" altLang="en-CA"/>
              <a:t>Benedix </a:t>
            </a:r>
            <a:r>
              <a:rPr lang="x-none" altLang="en-CA" i="1"/>
              <a:t>et al.</a:t>
            </a:r>
            <a:endParaRPr lang="x-none" altLang="en-CA" i="1"/>
          </a:p>
          <a:p>
            <a:endParaRPr lang="x-none" altLang="en-CA"/>
          </a:p>
          <a:p>
            <a:r>
              <a:rPr lang="x-none" altLang="en-CA"/>
              <a:t>Humsavar</a:t>
            </a:r>
            <a:endParaRPr lang="x-none" altLang="en-CA"/>
          </a:p>
          <a:p>
            <a:r>
              <a:rPr lang="x-none" altLang="en-CA"/>
              <a:t>Clinvar</a:t>
            </a:r>
            <a:endParaRPr lang="x-none" altLang="en-CA"/>
          </a:p>
          <a:p>
            <a:r>
              <a:rPr lang="x-none" altLang="en-CA"/>
              <a:t>COSMIC</a:t>
            </a:r>
            <a:endParaRPr lang="x-none" altLang="en-CA"/>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Core </a:t>
            </a:r>
            <a:r>
              <a:rPr lang="x-none" altLang="en-CA" b="0" dirty="0" smtClean="0">
                <a:sym typeface="+mn-ea"/>
              </a:rPr>
              <a:t>parameter search</a:t>
            </a:r>
            <a:endParaRPr lang="x-none" altLang="en-CA" b="0" dirty="0" smtClean="0"/>
          </a:p>
        </p:txBody>
      </p:sp>
      <p:pic>
        <p:nvPicPr>
          <p:cNvPr id="3" name="Picture 2" descr="/home/kimlab1/strokach/documents/manuscripts/msc_thesis/static/elaspic_training_set/machine_learning/gridsearch_core.pnggridsearch_core"/>
          <p:cNvPicPr>
            <a:picLocks noChangeAspect="1"/>
          </p:cNvPicPr>
          <p:nvPr/>
        </p:nvPicPr>
        <p:blipFill>
          <a:blip r:embed="rId1"/>
          <a:srcRect/>
          <a:stretch>
            <a:fillRect/>
          </a:stretch>
        </p:blipFill>
        <p:spPr>
          <a:xfrm>
            <a:off x="953" y="955801"/>
            <a:ext cx="9143365" cy="427418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Taipale</a:t>
            </a:r>
            <a:endParaRPr lang="x-none" altLang="en-CA">
              <a:cs typeface="Arial" panose="0208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feature elimination</a:t>
            </a:r>
            <a:endParaRPr lang="x-none" altLang="en-CA" b="0" dirty="0" smtClean="0"/>
          </a:p>
        </p:txBody>
      </p:sp>
      <p:pic>
        <p:nvPicPr>
          <p:cNvPr id="3" name="Picture 2" descr="/home/kimlab1/strokach/documents/manuscripts/msc_thesis/static/elaspic_training_set/machine_learning/feature_elimination_core.pngfeature_elimination_core"/>
          <p:cNvPicPr>
            <a:picLocks noChangeAspect="1"/>
          </p:cNvPicPr>
          <p:nvPr/>
        </p:nvPicPr>
        <p:blipFill>
          <a:blip r:embed="rId1"/>
          <a:srcRect/>
          <a:stretch>
            <a:fillRect/>
          </a:stretch>
        </p:blipFill>
        <p:spPr>
          <a:xfrm>
            <a:off x="0" y="949874"/>
            <a:ext cx="9144000" cy="451929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Taipale</a:t>
            </a:r>
            <a:endParaRPr lang="x-none" altLang="en-CA">
              <a:cs typeface="Arial" panose="0208060402020202020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important features</a:t>
            </a:r>
            <a:endParaRPr lang="x-none" altLang="en-CA" b="0" dirty="0" smtClean="0"/>
          </a:p>
        </p:txBody>
      </p:sp>
      <p:graphicFrame>
        <p:nvGraphicFramePr>
          <p:cNvPr id="4" name="Table 3"/>
          <p:cNvGraphicFramePr/>
          <p:nvPr/>
        </p:nvGraphicFramePr>
        <p:xfrm>
          <a:off x="1322070" y="867410"/>
          <a:ext cx="6739890" cy="5641975"/>
        </p:xfrm>
        <a:graphic>
          <a:graphicData uri="http://schemas.openxmlformats.org/drawingml/2006/table">
            <a:tbl>
              <a:tblPr firstRow="1" bandRow="1">
                <a:tableStyleId>{5C22544A-7EE6-4342-B048-85BDC9FD1C3A}</a:tableStyleId>
              </a:tblPr>
              <a:tblGrid>
                <a:gridCol w="2867025"/>
                <a:gridCol w="3226435"/>
                <a:gridCol w="646430"/>
              </a:tblGrid>
              <a:tr h="368300">
                <a:tc>
                  <a:txBody>
                    <a:bodyPr/>
                    <a:p>
                      <a:pPr marL="0" indent="0" algn="l">
                        <a:buNone/>
                      </a:pPr>
                      <a:r>
                        <a:rPr lang="x-none" sz="1100" b="1" u="none">
                          <a:solidFill>
                            <a:srgbClr val="212121"/>
                          </a:solidFill>
                          <a:latin typeface="Calibri" charset="0"/>
                          <a:ea typeface="Calibri" charset="0"/>
                          <a:cs typeface="Calibri" charset="0"/>
                        </a:rPr>
                        <a:t>Feature name</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Feature description</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 / **</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alignment_coverage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alignment_identity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alignment_score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backbone_hbond_change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0" u="none">
                          <a:solidFill>
                            <a:srgbClr val="212121"/>
                          </a:solidFill>
                          <a:latin typeface="Calibri" charset="0"/>
                          <a:ea typeface="Calibri" charset="0"/>
                          <a:cs typeface="Calibri" charset="0"/>
                        </a:rPr>
                        <a:t>backbone_hbond_wt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cis_bond_wt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disulfide_wt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electrostatic_kon_change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1" u="none">
                          <a:solidFill>
                            <a:srgbClr val="212121"/>
                          </a:solidFill>
                          <a:latin typeface="Calibri" charset="0"/>
                          <a:ea typeface="Calibri" charset="0"/>
                          <a:cs typeface="Calibri" charset="0"/>
                        </a:rPr>
                        <a:t>electrostatics_change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0" u="none">
                          <a:solidFill>
                            <a:srgbClr val="212121"/>
                          </a:solidFill>
                          <a:latin typeface="Calibri" charset="0"/>
                          <a:ea typeface="Calibri" charset="0"/>
                          <a:cs typeface="Calibri" charset="0"/>
                        </a:rPr>
                        <a:t>entropy_mainchain_change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helix_dipole_wt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matrix_score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Sequence conservation</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pcv_hbond_change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pcv_hbond_self_change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pcv_salt_equal_change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pcv_salt_equal_self_wt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pcv_salt_equal_wt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850">
                <a:tc>
                  <a:txBody>
                    <a:bodyPr/>
                    <a:p>
                      <a:pPr marL="0" indent="0" algn="l">
                        <a:buNone/>
                      </a:pPr>
                      <a:r>
                        <a:rPr sz="1100" b="0" u="none">
                          <a:solidFill>
                            <a:srgbClr val="212121"/>
                          </a:solidFill>
                          <a:latin typeface="Calibri" charset="0"/>
                          <a:ea typeface="Calibri" charset="0"/>
                          <a:cs typeface="Calibri" charset="0"/>
                        </a:rPr>
                        <a:t>pcv_salt_opposite_change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310">
                <a:tc>
                  <a:txBody>
                    <a:bodyPr/>
                    <a:p>
                      <a:pPr marL="0" indent="0" algn="l">
                        <a:buNone/>
                      </a:pPr>
                      <a:r>
                        <a:rPr sz="1100" b="0" u="none">
                          <a:solidFill>
                            <a:srgbClr val="212121"/>
                          </a:solidFill>
                          <a:latin typeface="Calibri" charset="0"/>
                          <a:ea typeface="Calibri" charset="0"/>
                          <a:cs typeface="Calibri" charset="0"/>
                        </a:rPr>
                        <a:t>pcv_vdw_self_change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1" u="none">
                          <a:solidFill>
                            <a:srgbClr val="212121"/>
                          </a:solidFill>
                          <a:latin typeface="Calibri" charset="0"/>
                          <a:ea typeface="Calibri" charset="0"/>
                          <a:cs typeface="Calibri" charset="0"/>
                        </a:rPr>
                        <a:t>provean_score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Sequence conservation</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0" u="none">
                          <a:solidFill>
                            <a:srgbClr val="212121"/>
                          </a:solidFill>
                          <a:latin typeface="Calibri" charset="0"/>
                          <a:ea typeface="Calibri" charset="0"/>
                          <a:cs typeface="Calibri" charset="0"/>
                        </a:rPr>
                        <a:t>sloop_entropy_wt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5580">
                <a:tc>
                  <a:txBody>
                    <a:bodyPr/>
                    <a:p>
                      <a:pPr marL="0" indent="0" algn="l">
                        <a:buNone/>
                      </a:pPr>
                      <a:r>
                        <a:rPr sz="1100" b="1" u="none">
                          <a:solidFill>
                            <a:srgbClr val="212121"/>
                          </a:solidFill>
                          <a:latin typeface="Calibri" charset="0"/>
                          <a:ea typeface="Calibri" charset="0"/>
                          <a:cs typeface="Calibri" charset="0"/>
                        </a:rPr>
                        <a:t>solvation_hydrophobic_change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1" u="none">
                          <a:solidFill>
                            <a:srgbClr val="212121"/>
                          </a:solidFill>
                          <a:latin typeface="Calibri" charset="0"/>
                          <a:ea typeface="Calibri" charset="0"/>
                          <a:cs typeface="Calibri" charset="0"/>
                        </a:rPr>
                        <a:t>solvation_polar_change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1" u="none">
                          <a:solidFill>
                            <a:srgbClr val="212121"/>
                          </a:solidFill>
                          <a:latin typeface="Calibri" charset="0"/>
                          <a:ea typeface="Calibri" charset="0"/>
                          <a:cs typeface="Calibri" charset="0"/>
                        </a:rPr>
                        <a:t>solvent_accessibility_wt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310">
                <a:tc>
                  <a:txBody>
                    <a:bodyPr/>
                    <a:p>
                      <a:pPr marL="0" indent="0" algn="l">
                        <a:buNone/>
                      </a:pPr>
                      <a:r>
                        <a:rPr sz="1100" b="0" u="none">
                          <a:solidFill>
                            <a:srgbClr val="212121"/>
                          </a:solidFill>
                          <a:latin typeface="Calibri" charset="0"/>
                          <a:ea typeface="Calibri" charset="0"/>
                          <a:cs typeface="Calibri" charset="0"/>
                        </a:rPr>
                        <a:t>torsional_clash_change</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6215">
                <a:tc>
                  <a:txBody>
                    <a:bodyPr/>
                    <a:p>
                      <a:pPr marL="0" indent="0" algn="l">
                        <a:buNone/>
                      </a:pPr>
                      <a:r>
                        <a:rPr sz="1100" b="1" u="none">
                          <a:solidFill>
                            <a:srgbClr val="212121"/>
                          </a:solidFill>
                          <a:latin typeface="Calibri" charset="0"/>
                          <a:ea typeface="Calibri" charset="0"/>
                          <a:cs typeface="Calibri" charset="0"/>
                        </a:rPr>
                        <a:t>van_der_waals_clashes_change</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4945">
                <a:tc>
                  <a:txBody>
                    <a:bodyPr/>
                    <a:p>
                      <a:pPr marL="0" indent="0" algn="l">
                        <a:buNone/>
                      </a:pPr>
                      <a:r>
                        <a:rPr sz="1100" b="0" u="none">
                          <a:solidFill>
                            <a:srgbClr val="212121"/>
                          </a:solidFill>
                          <a:latin typeface="Calibri" charset="0"/>
                          <a:ea typeface="Calibri" charset="0"/>
                          <a:cs typeface="Calibri" charset="0"/>
                        </a:rPr>
                        <a:t>water_bridge_wt</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TextBox 4"/>
          <p:cNvSpPr txBox="1"/>
          <p:nvPr/>
        </p:nvSpPr>
        <p:spPr>
          <a:xfrm>
            <a:off x="6516370" y="6525260"/>
            <a:ext cx="2492375" cy="275590"/>
          </a:xfrm>
          <a:prstGeom prst="rect">
            <a:avLst/>
          </a:prstGeom>
          <a:noFill/>
        </p:spPr>
        <p:txBody>
          <a:bodyPr wrap="none" rtlCol="0">
            <a:spAutoFit/>
          </a:bodyPr>
          <a:p>
            <a:r>
              <a:rPr lang="x-none" altLang="en-CA" sz="1200"/>
              <a:t>*    top 6            **  top 6 interface</a:t>
            </a:r>
            <a:endParaRPr lang="x-none" altLang="en-CA"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x-none" altLang="en-CA"/>
              <a:t>Introduction</a:t>
            </a:r>
            <a:endParaRPr lang="x-none" altLang="en-CA"/>
          </a:p>
        </p:txBody>
      </p:sp>
      <p:sp>
        <p:nvSpPr>
          <p:cNvPr id="4" name="Text Placeholder 3"/>
          <p:cNvSpPr>
            <a:spLocks noGrp="1"/>
          </p:cNvSpPr>
          <p:nvPr>
            <p:ph type="body" idx="1"/>
          </p:nvPr>
        </p:nvSpPr>
        <p:spPr/>
        <p:txBody>
          <a:bodyPr/>
          <a:p>
            <a:endParaRPr lang="en-CA"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important features</a:t>
            </a:r>
            <a:endParaRPr lang="x-none" altLang="en-CA" b="0" dirty="0" smtClean="0"/>
          </a:p>
        </p:txBody>
      </p:sp>
      <p:graphicFrame>
        <p:nvGraphicFramePr>
          <p:cNvPr id="4" name="Table 3"/>
          <p:cNvGraphicFramePr/>
          <p:nvPr/>
        </p:nvGraphicFramePr>
        <p:xfrm>
          <a:off x="1315085" y="870585"/>
          <a:ext cx="6725285" cy="5546725"/>
        </p:xfrm>
        <a:graphic>
          <a:graphicData uri="http://schemas.openxmlformats.org/drawingml/2006/table">
            <a:tbl>
              <a:tblPr firstRow="1" bandRow="1">
                <a:tableStyleId>{5C22544A-7EE6-4342-B048-85BDC9FD1C3A}</a:tableStyleId>
              </a:tblPr>
              <a:tblGrid>
                <a:gridCol w="2867660"/>
                <a:gridCol w="3219450"/>
                <a:gridCol w="638175"/>
              </a:tblGrid>
              <a:tr h="360045">
                <a:tc>
                  <a:txBody>
                    <a:bodyPr/>
                    <a:p>
                      <a:pPr marL="0" indent="0" algn="l">
                        <a:buNone/>
                      </a:pPr>
                      <a:r>
                        <a:rPr lang="x-none" sz="1100" b="1" u="none">
                          <a:solidFill>
                            <a:srgbClr val="212121"/>
                          </a:solidFill>
                          <a:latin typeface="Calibri" charset="0"/>
                          <a:ea typeface="Calibri" charset="0"/>
                          <a:cs typeface="Calibri" charset="0"/>
                        </a:rPr>
                        <a:t>Feature name</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Feature description</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lang="x-none" sz="1100" b="1" u="none">
                          <a:solidFill>
                            <a:srgbClr val="212121"/>
                          </a:solidFill>
                          <a:latin typeface="Calibri" charset="0"/>
                          <a:ea typeface="Calibri" charset="0"/>
                          <a:cs typeface="Calibri" charset="0"/>
                        </a:rPr>
                        <a:t>* / **</a:t>
                      </a:r>
                      <a:endParaRPr lang="x-none" sz="1100" b="1" u="none">
                        <a:solidFill>
                          <a:srgbClr val="212121"/>
                        </a:solidFill>
                        <a:latin typeface="Calibri" charset="0"/>
                        <a:ea typeface="Calibri" charset="0"/>
                        <a:cs typeface="Calibri" charset="0"/>
                      </a:endParaRPr>
                    </a:p>
                  </a:txBody>
                  <a:tcPr marL="0" marR="0" marT="0" marB="0" vert="horz"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98120">
                <a:tc>
                  <a:txBody>
                    <a:bodyPr/>
                    <a:p>
                      <a:pPr marL="0" indent="0" algn="l">
                        <a:buNone/>
                      </a:pPr>
                      <a:r>
                        <a:rPr sz="1100" b="0" u="none">
                          <a:solidFill>
                            <a:srgbClr val="212121"/>
                          </a:solidFill>
                          <a:latin typeface="Calibri" charset="0"/>
                          <a:ea typeface="Calibri" charset="0"/>
                          <a:cs typeface="Calibri" charset="0"/>
                        </a:rPr>
                        <a:t>alignment_score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Alignment quality</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backbone_clash_change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150">
                <a:tc>
                  <a:txBody>
                    <a:bodyPr/>
                    <a:p>
                      <a:pPr marL="0" indent="0" algn="l">
                        <a:buNone/>
                      </a:pPr>
                      <a:r>
                        <a:rPr sz="1100" b="0" u="none">
                          <a:solidFill>
                            <a:srgbClr val="212121"/>
                          </a:solidFill>
                          <a:latin typeface="Calibri" charset="0"/>
                          <a:ea typeface="Calibri" charset="0"/>
                          <a:cs typeface="Calibri" charset="0"/>
                        </a:rPr>
                        <a:t>backbone_clash_wt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backbone_hbond_change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cis_bond_wt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electrostatic_kon_wt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energy_ionisation_wt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entropy_complex_change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entropy_sidechain_change</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intraclashes_energy_2_change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partial_covalent_bonds_wt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pcv_hbond_self_change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pcv_hbond_wt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pcv_salt_equal_self_change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pcv_salt_equal_wt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pcv_salt_opposite_change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pcv_salt_opposite_self_change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pcv_salt_opposite_self_wt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pcv_vdw_self_change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Physico-chemical features</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pcv_vdw_self_wt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Physico-chemical features</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pcv_vdw_wt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Physico-chemical features</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provean_score</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Sequence conservation</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r>
                        <a:rPr lang="x-none" sz="1100" b="1" u="none">
                          <a:solidFill>
                            <a:srgbClr val="212121"/>
                          </a:solidFill>
                          <a:latin typeface="Calibri" charset="0"/>
                          <a:ea typeface="Calibri" charset="0"/>
                          <a:cs typeface="Calibri" charset="0"/>
                        </a:rPr>
                        <a:t>*</a:t>
                      </a:r>
                      <a:endParaRPr lang="x-none"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sloop_entropy_change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solvation_hydrophobic_change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1" u="none">
                          <a:solidFill>
                            <a:srgbClr val="212121"/>
                          </a:solidFill>
                          <a:latin typeface="Calibri" charset="0"/>
                          <a:ea typeface="Calibri" charset="0"/>
                          <a:cs typeface="Calibri" charset="0"/>
                        </a:rPr>
                        <a:t>solvation_polar_change</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FoldX</a:t>
                      </a:r>
                      <a:endParaRPr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1" u="none">
                          <a:solidFill>
                            <a:srgbClr val="212121"/>
                          </a:solidFill>
                          <a:latin typeface="Calibri" charset="0"/>
                          <a:ea typeface="Calibri" charset="0"/>
                          <a:cs typeface="Calibri" charset="0"/>
                        </a:rPr>
                        <a:t>*</a:t>
                      </a:r>
                      <a:r>
                        <a:rPr lang="x-none" sz="1100" b="1" u="none">
                          <a:solidFill>
                            <a:srgbClr val="212121"/>
                          </a:solidFill>
                          <a:latin typeface="Calibri" charset="0"/>
                          <a:ea typeface="Calibri" charset="0"/>
                          <a:cs typeface="Calibri" charset="0"/>
                        </a:rPr>
                        <a:t>*</a:t>
                      </a:r>
                      <a:endParaRPr lang="x-none" sz="1100" b="1"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solvation_polar_wt</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torsional_clash_change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184785">
                <a:tc>
                  <a:txBody>
                    <a:bodyPr/>
                    <a:p>
                      <a:pPr marL="0" indent="0" algn="l">
                        <a:buNone/>
                      </a:pPr>
                      <a:r>
                        <a:rPr sz="1100" b="0" u="none">
                          <a:solidFill>
                            <a:srgbClr val="212121"/>
                          </a:solidFill>
                          <a:latin typeface="Calibri" charset="0"/>
                          <a:ea typeface="Calibri" charset="0"/>
                          <a:cs typeface="Calibri" charset="0"/>
                        </a:rPr>
                        <a:t>water_bridge_change</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r>
                        <a:rPr sz="1100" b="0" u="none">
                          <a:solidFill>
                            <a:srgbClr val="212121"/>
                          </a:solidFill>
                          <a:latin typeface="Calibri" charset="0"/>
                          <a:ea typeface="Calibri" charset="0"/>
                          <a:cs typeface="Calibri" charset="0"/>
                        </a:rPr>
                        <a:t>FoldX</a:t>
                      </a: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c>
                  <a:txBody>
                    <a:bodyPr/>
                    <a:p>
                      <a:pPr marL="0" indent="0" algn="l">
                        <a:buNone/>
                      </a:pPr>
                      <a:endParaRPr sz="1100" b="0" u="none">
                        <a:solidFill>
                          <a:srgbClr val="212121"/>
                        </a:solidFill>
                        <a:latin typeface="Calibri" charset="0"/>
                        <a:ea typeface="Calibri" charset="0"/>
                        <a:cs typeface="Calibri"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
        <p:nvSpPr>
          <p:cNvPr id="5" name="TextBox 4"/>
          <p:cNvSpPr txBox="1"/>
          <p:nvPr/>
        </p:nvSpPr>
        <p:spPr>
          <a:xfrm>
            <a:off x="6516370" y="6525260"/>
            <a:ext cx="2188210" cy="275590"/>
          </a:xfrm>
          <a:prstGeom prst="rect">
            <a:avLst/>
          </a:prstGeom>
          <a:noFill/>
        </p:spPr>
        <p:txBody>
          <a:bodyPr wrap="none" rtlCol="0">
            <a:spAutoFit/>
          </a:bodyPr>
          <a:p>
            <a:r>
              <a:rPr lang="x-none" altLang="en-CA" sz="1200"/>
              <a:t>*    top 6            **  top 6 core</a:t>
            </a:r>
            <a:endParaRPr lang="x-none" altLang="en-CA" sz="12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cross-validation</a:t>
            </a:r>
            <a:endParaRPr lang="x-none" altLang="en-CA" b="0" dirty="0" smtClean="0"/>
          </a:p>
        </p:txBody>
      </p:sp>
      <p:pic>
        <p:nvPicPr>
          <p:cNvPr id="3" name="Picture 2" descr="crossvalidation_performance_core"/>
          <p:cNvPicPr>
            <a:picLocks noChangeAspect="1"/>
          </p:cNvPicPr>
          <p:nvPr/>
        </p:nvPicPr>
        <p:blipFill>
          <a:blip r:embed="rId1"/>
          <a:stretch>
            <a:fillRect/>
          </a:stretch>
        </p:blipFill>
        <p:spPr>
          <a:xfrm>
            <a:off x="1187450" y="1124585"/>
            <a:ext cx="6669405" cy="46062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Core validation/test performance</a:t>
            </a:r>
            <a:endParaRPr lang="x-none" altLang="en-CA" b="0" dirty="0" smtClean="0"/>
          </a:p>
        </p:txBody>
      </p:sp>
      <p:pic>
        <p:nvPicPr>
          <p:cNvPr id="4" name="Picture 3" descr="validation_performance_core"/>
          <p:cNvPicPr>
            <a:picLocks noChangeAspect="1"/>
          </p:cNvPicPr>
          <p:nvPr/>
        </p:nvPicPr>
        <p:blipFill>
          <a:blip r:embed="rId1"/>
          <a:stretch>
            <a:fillRect/>
          </a:stretch>
        </p:blipFill>
        <p:spPr>
          <a:xfrm>
            <a:off x="1475740" y="1340485"/>
            <a:ext cx="6281420" cy="2174240"/>
          </a:xfrm>
          <a:prstGeom prst="rect">
            <a:avLst/>
          </a:prstGeom>
        </p:spPr>
      </p:pic>
      <p:pic>
        <p:nvPicPr>
          <p:cNvPr id="5" name="Picture 4" descr="test_performance_core"/>
          <p:cNvPicPr>
            <a:picLocks noChangeAspect="1"/>
          </p:cNvPicPr>
          <p:nvPr/>
        </p:nvPicPr>
        <p:blipFill>
          <a:blip r:embed="rId2"/>
          <a:stretch>
            <a:fillRect/>
          </a:stretch>
        </p:blipFill>
        <p:spPr>
          <a:xfrm>
            <a:off x="611505" y="4005580"/>
            <a:ext cx="8072755" cy="22459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CA"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Interface parameter search</a:t>
            </a:r>
            <a:endParaRPr lang="x-none" altLang="en-CA" b="0" dirty="0" smtClean="0"/>
          </a:p>
        </p:txBody>
      </p:sp>
      <p:pic>
        <p:nvPicPr>
          <p:cNvPr id="3" name="Picture 2" descr="/home/kimlab1/strokach/documents/manuscripts/msc_thesis/static/elaspic_training_set/machine_learning/gridsearch_interface.pnggridsearch_interface"/>
          <p:cNvPicPr>
            <a:picLocks noChangeAspect="1"/>
          </p:cNvPicPr>
          <p:nvPr/>
        </p:nvPicPr>
        <p:blipFill>
          <a:blip r:embed="rId1"/>
          <a:srcRect/>
          <a:stretch>
            <a:fillRect/>
          </a:stretch>
        </p:blipFill>
        <p:spPr>
          <a:xfrm>
            <a:off x="0" y="955641"/>
            <a:ext cx="9143365" cy="4274185"/>
          </a:xfrm>
          <a:prstGeom prst="rect">
            <a:avLst/>
          </a:prstGeom>
        </p:spPr>
      </p:pic>
      <p:sp>
        <p:nvSpPr>
          <p:cNvPr id="5" name="TextBox 4"/>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1/4 </a:t>
            </a:r>
            <a:r>
              <a:rPr lang="x-none" altLang="en-CA">
                <a:cs typeface="Arial" panose="02080604020202020204" charset="0"/>
                <a:sym typeface="+mn-ea"/>
              </a:rPr>
              <a:t>× (</a:t>
            </a:r>
            <a:r>
              <a:rPr lang="x-none" altLang="en-CA" i="1">
                <a:cs typeface="Arial" panose="02080604020202020204" charset="0"/>
                <a:sym typeface="+mn-ea"/>
              </a:rPr>
              <a:t>Taipale PPI </a:t>
            </a:r>
            <a:r>
              <a:rPr lang="x-none" altLang="en-CA">
                <a:cs typeface="Arial" panose="02080604020202020204" charset="0"/>
                <a:sym typeface="+mn-ea"/>
              </a:rPr>
              <a:t>+ </a:t>
            </a:r>
            <a:r>
              <a:rPr lang="x-none" altLang="en-CA" i="1">
                <a:cs typeface="Arial" panose="02080604020202020204" charset="0"/>
                <a:sym typeface="+mn-ea"/>
              </a:rPr>
              <a:t>Taipale GPCA</a:t>
            </a:r>
            <a:r>
              <a:rPr lang="x-none" altLang="en-CA">
                <a:cs typeface="Arial" panose="02080604020202020204" charset="0"/>
              </a:rPr>
              <a:t>)</a:t>
            </a:r>
            <a:endParaRPr lang="x-none" altLang="en-CA">
              <a:cs typeface="Arial" panose="0208060402020202020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feature elimination</a:t>
            </a:r>
            <a:endParaRPr lang="x-none" altLang="en-CA" b="0" dirty="0" smtClean="0"/>
          </a:p>
        </p:txBody>
      </p:sp>
      <p:pic>
        <p:nvPicPr>
          <p:cNvPr id="3" name="Picture 2" descr="/home/kimlab1/strokach/documents/manuscripts/msc_thesis/static/elaspic_training_set/machine_learning/feature_elimination_interface.pngfeature_elimination_interface"/>
          <p:cNvPicPr>
            <a:picLocks noChangeAspect="1"/>
          </p:cNvPicPr>
          <p:nvPr/>
        </p:nvPicPr>
        <p:blipFill>
          <a:blip r:embed="rId1"/>
          <a:srcRect/>
          <a:stretch>
            <a:fillRect/>
          </a:stretch>
        </p:blipFill>
        <p:spPr>
          <a:xfrm>
            <a:off x="0" y="949874"/>
            <a:ext cx="9144000" cy="4519295"/>
          </a:xfrm>
          <a:prstGeom prst="rect">
            <a:avLst/>
          </a:prstGeom>
        </p:spPr>
      </p:pic>
      <p:sp>
        <p:nvSpPr>
          <p:cNvPr id="4" name="TextBox 3"/>
          <p:cNvSpPr txBox="1"/>
          <p:nvPr/>
        </p:nvSpPr>
        <p:spPr>
          <a:xfrm>
            <a:off x="2701925" y="5805170"/>
            <a:ext cx="6193790" cy="916305"/>
          </a:xfrm>
          <a:prstGeom prst="rect">
            <a:avLst/>
          </a:prstGeom>
          <a:noFill/>
        </p:spPr>
        <p:txBody>
          <a:bodyPr wrap="none" rtlCol="0">
            <a:spAutoFit/>
          </a:bodyPr>
          <a:p>
            <a:pPr algn="l"/>
            <a:r>
              <a:rPr lang="x-none" altLang="en-CA"/>
              <a:t>Training combined = 3 </a:t>
            </a:r>
            <a:r>
              <a:rPr lang="x-none" altLang="en-CA">
                <a:cs typeface="Arial" panose="02080604020202020204" charset="0"/>
              </a:rPr>
              <a:t>× </a:t>
            </a:r>
            <a:r>
              <a:rPr lang="x-none" altLang="en-CA" i="1">
                <a:cs typeface="Arial" panose="02080604020202020204" charset="0"/>
              </a:rPr>
              <a:t>Cross-validation</a:t>
            </a:r>
            <a:r>
              <a:rPr lang="x-none" altLang="en-CA">
                <a:cs typeface="Arial" panose="02080604020202020204" charset="0"/>
              </a:rPr>
              <a:t> + </a:t>
            </a:r>
            <a:endParaRPr lang="x-none" altLang="en-CA">
              <a:cs typeface="Arial" panose="02080604020202020204" charset="0"/>
            </a:endParaRPr>
          </a:p>
          <a:p>
            <a:pPr algn="l"/>
            <a:r>
              <a:rPr lang="x-none" altLang="en-CA">
                <a:cs typeface="Arial" panose="02080604020202020204" charset="0"/>
              </a:rPr>
              <a:t>                                    1 </a:t>
            </a:r>
            <a:r>
              <a:rPr lang="x-none" altLang="en-CA">
                <a:cs typeface="Arial" panose="02080604020202020204" charset="0"/>
                <a:sym typeface="+mn-ea"/>
              </a:rPr>
              <a:t>× (</a:t>
            </a:r>
            <a:r>
              <a:rPr lang="x-none" altLang="en-CA" i="1">
                <a:cs typeface="Arial" panose="02080604020202020204" charset="0"/>
                <a:sym typeface="+mn-ea"/>
              </a:rPr>
              <a:t>Humsavar  </a:t>
            </a:r>
            <a:r>
              <a:rPr lang="x-none" altLang="en-CA">
                <a:cs typeface="Arial" panose="02080604020202020204" charset="0"/>
                <a:sym typeface="+mn-ea"/>
              </a:rPr>
              <a:t>+ </a:t>
            </a:r>
            <a:r>
              <a:rPr lang="x-none" altLang="en-CA" i="1">
                <a:cs typeface="Arial" panose="02080604020202020204" charset="0"/>
                <a:sym typeface="+mn-ea"/>
              </a:rPr>
              <a:t>ClinVar </a:t>
            </a:r>
            <a:r>
              <a:rPr lang="x-none" altLang="en-CA">
                <a:cs typeface="Arial" panose="02080604020202020204" charset="0"/>
                <a:sym typeface="+mn-ea"/>
              </a:rPr>
              <a:t>+ </a:t>
            </a:r>
            <a:r>
              <a:rPr lang="x-none" altLang="en-CA" i="1">
                <a:cs typeface="Arial" panose="02080604020202020204" charset="0"/>
                <a:sym typeface="+mn-ea"/>
              </a:rPr>
              <a:t>COSMIC) </a:t>
            </a:r>
            <a:r>
              <a:rPr lang="x-none" altLang="en-CA">
                <a:cs typeface="Arial" panose="02080604020202020204" charset="0"/>
                <a:sym typeface="+mn-ea"/>
              </a:rPr>
              <a:t>+</a:t>
            </a:r>
            <a:endParaRPr lang="x-none" altLang="en-CA">
              <a:cs typeface="Arial" panose="02080604020202020204" charset="0"/>
              <a:sym typeface="+mn-ea"/>
            </a:endParaRPr>
          </a:p>
          <a:p>
            <a:pPr algn="l"/>
            <a:r>
              <a:rPr lang="x-none" altLang="en-CA">
                <a:cs typeface="Arial" panose="02080604020202020204" charset="0"/>
              </a:rPr>
              <a:t>                                    1/4 </a:t>
            </a:r>
            <a:r>
              <a:rPr lang="x-none" altLang="en-CA">
                <a:cs typeface="Arial" panose="02080604020202020204" charset="0"/>
                <a:sym typeface="+mn-ea"/>
              </a:rPr>
              <a:t>× (</a:t>
            </a:r>
            <a:r>
              <a:rPr lang="x-none" altLang="en-CA" i="1">
                <a:cs typeface="Arial" panose="02080604020202020204" charset="0"/>
                <a:sym typeface="+mn-ea"/>
              </a:rPr>
              <a:t>Taipale PPI </a:t>
            </a:r>
            <a:r>
              <a:rPr lang="x-none" altLang="en-CA">
                <a:cs typeface="Arial" panose="02080604020202020204" charset="0"/>
                <a:sym typeface="+mn-ea"/>
              </a:rPr>
              <a:t>+ </a:t>
            </a:r>
            <a:r>
              <a:rPr lang="x-none" altLang="en-CA" i="1">
                <a:cs typeface="Arial" panose="02080604020202020204" charset="0"/>
                <a:sym typeface="+mn-ea"/>
              </a:rPr>
              <a:t>Taipale GPCA</a:t>
            </a:r>
            <a:r>
              <a:rPr lang="x-none" altLang="en-CA">
                <a:cs typeface="Arial" panose="02080604020202020204" charset="0"/>
              </a:rPr>
              <a:t>)</a:t>
            </a:r>
            <a:endParaRPr lang="x-none" altLang="en-CA">
              <a:cs typeface="Arial" panose="0208060402020202020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Interface cross-validation</a:t>
            </a:r>
            <a:endParaRPr lang="x-none" altLang="en-CA" b="0" dirty="0" smtClean="0"/>
          </a:p>
        </p:txBody>
      </p:sp>
      <p:pic>
        <p:nvPicPr>
          <p:cNvPr id="3" name="Picture 2" descr="/home/kimlab1/strokach/documents/manuscripts/msc_thesis/static/elaspic_training_set/validation/crossvalidation_performance_interface.pngcrossvalidation_performance_interface"/>
          <p:cNvPicPr>
            <a:picLocks noChangeAspect="1"/>
          </p:cNvPicPr>
          <p:nvPr/>
        </p:nvPicPr>
        <p:blipFill>
          <a:blip r:embed="rId1"/>
          <a:srcRect/>
          <a:stretch>
            <a:fillRect/>
          </a:stretch>
        </p:blipFill>
        <p:spPr>
          <a:xfrm>
            <a:off x="1187450" y="1124903"/>
            <a:ext cx="6669405" cy="4605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Results</a:t>
            </a:r>
            <a:r>
              <a:rPr lang="x-none" altLang="en-CA" b="0" dirty="0" smtClean="0"/>
              <a:t> - </a:t>
            </a:r>
            <a:r>
              <a:rPr lang="x-none" altLang="en-CA" b="0" dirty="0" smtClean="0">
                <a:sym typeface="+mn-ea"/>
              </a:rPr>
              <a:t>Interface </a:t>
            </a:r>
            <a:r>
              <a:rPr lang="x-none" altLang="en-CA" b="0" dirty="0" smtClean="0"/>
              <a:t>validation/test performance</a:t>
            </a:r>
            <a:endParaRPr lang="x-none" altLang="en-CA" b="0" dirty="0" smtClean="0"/>
          </a:p>
        </p:txBody>
      </p:sp>
      <p:pic>
        <p:nvPicPr>
          <p:cNvPr id="4" name="Picture 3" descr="/home/kimlab1/strokach/documents/manuscripts/msc_thesis/static/elaspic_training_set/validation/validation_performance_interface.pngvalidation_performance_interface"/>
          <p:cNvPicPr>
            <a:picLocks noChangeAspect="1"/>
          </p:cNvPicPr>
          <p:nvPr/>
        </p:nvPicPr>
        <p:blipFill>
          <a:blip r:embed="rId1"/>
          <a:srcRect/>
          <a:stretch>
            <a:fillRect/>
          </a:stretch>
        </p:blipFill>
        <p:spPr>
          <a:xfrm>
            <a:off x="1076960" y="1052830"/>
            <a:ext cx="7094220" cy="1955800"/>
          </a:xfrm>
          <a:prstGeom prst="rect">
            <a:avLst/>
          </a:prstGeom>
        </p:spPr>
      </p:pic>
      <p:pic>
        <p:nvPicPr>
          <p:cNvPr id="5" name="Picture 4" descr="/home/kimlab1/strokach/documents/manuscripts/msc_thesis/static/elaspic_training_set/validation/test_performance_interface.pngtest_performance_interface"/>
          <p:cNvPicPr>
            <a:picLocks noChangeAspect="1"/>
          </p:cNvPicPr>
          <p:nvPr/>
        </p:nvPicPr>
        <p:blipFill>
          <a:blip r:embed="rId2"/>
          <a:srcRect/>
          <a:stretch>
            <a:fillRect/>
          </a:stretch>
        </p:blipFill>
        <p:spPr>
          <a:xfrm>
            <a:off x="247650" y="3361055"/>
            <a:ext cx="8752840" cy="330073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Discussion</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18447" r="20375"/>
          <a:stretch>
            <a:fillRect/>
          </a:stretch>
        </p:blipFill>
        <p:spPr>
          <a:xfrm flipH="1">
            <a:off x="7581900" y="4237355"/>
            <a:ext cx="1541145" cy="2521585"/>
          </a:xfrm>
          <a:prstGeom prst="rect">
            <a:avLst/>
          </a:prstGeom>
        </p:spPr>
      </p:pic>
      <p:sp>
        <p:nvSpPr>
          <p:cNvPr id="2" name="Title 1"/>
          <p:cNvSpPr>
            <a:spLocks noGrp="1"/>
          </p:cNvSpPr>
          <p:nvPr>
            <p:ph type="title"/>
          </p:nvPr>
        </p:nvSpPr>
        <p:spPr/>
        <p:txBody>
          <a:bodyPr>
            <a:normAutofit fontScale="90000"/>
          </a:bodyPr>
          <a:lstStyle/>
          <a:p>
            <a:r>
              <a:rPr lang="x-none" altLang="en-CA" dirty="0" smtClean="0"/>
              <a:t>Discussion</a:t>
            </a:r>
            <a:endParaRPr lang="x-none" altLang="en-CA" dirty="0" smtClean="0"/>
          </a:p>
        </p:txBody>
      </p:sp>
      <p:sp>
        <p:nvSpPr>
          <p:cNvPr id="3" name="Content Placeholder 2"/>
          <p:cNvSpPr>
            <a:spLocks noGrp="1"/>
          </p:cNvSpPr>
          <p:nvPr>
            <p:ph idx="1"/>
          </p:nvPr>
        </p:nvSpPr>
        <p:spPr>
          <a:xfrm>
            <a:off x="183515" y="908685"/>
            <a:ext cx="7197725" cy="5688330"/>
          </a:xfrm>
        </p:spPr>
        <p:txBody>
          <a:bodyPr>
            <a:noAutofit/>
          </a:bodyPr>
          <a:p>
            <a:pPr fontAlgn="auto">
              <a:spcBef>
                <a:spcPts val="600"/>
              </a:spcBef>
              <a:spcAft>
                <a:spcPts val="600"/>
              </a:spcAft>
            </a:pPr>
            <a:r>
              <a:rPr lang="x-none" altLang="en-CA" sz="2400">
                <a:latin typeface="Euphemia" charset="0"/>
              </a:rPr>
              <a:t>"∆</a:t>
            </a:r>
            <a:r>
              <a:rPr lang="x-none" altLang="en-CA" sz="2400">
                <a:latin typeface="Euphemia" charset="0"/>
                <a:sym typeface="+mn-ea"/>
              </a:rPr>
              <a:t>∆G' is a worse predictor of mutation deleteriousness than conservation score.</a:t>
            </a:r>
            <a:endParaRPr lang="x-none" altLang="en-CA" sz="2400">
              <a:latin typeface="Euphemia" charset="0"/>
              <a:sym typeface="+mn-ea"/>
            </a:endParaRPr>
          </a:p>
          <a:p>
            <a:pPr fontAlgn="auto">
              <a:spcBef>
                <a:spcPts val="600"/>
              </a:spcBef>
              <a:spcAft>
                <a:spcPts val="600"/>
              </a:spcAft>
            </a:pPr>
            <a:r>
              <a:rPr lang="x-none" altLang="en-CA" sz="2400">
                <a:latin typeface="Euphemia" charset="0"/>
              </a:rPr>
              <a:t>This holds true even for interface mutations.</a:t>
            </a:r>
            <a:endParaRPr lang="x-none" altLang="en-CA" sz="2400">
              <a:latin typeface="Euphemia" charset="0"/>
            </a:endParaRPr>
          </a:p>
          <a:p>
            <a:pPr fontAlgn="auto">
              <a:spcBef>
                <a:spcPts val="600"/>
              </a:spcBef>
              <a:spcAft>
                <a:spcPts val="600"/>
              </a:spcAft>
            </a:pPr>
            <a:r>
              <a:rPr lang="x-none" altLang="en-CA" sz="2400">
                <a:latin typeface="Euphemia" charset="0"/>
                <a:sym typeface="+mn-ea"/>
              </a:rPr>
              <a:t>No evidence that "edgetic' mutations are more likely to be disease causing.</a:t>
            </a:r>
            <a:endParaRPr lang="x-none" altLang="en-CA" sz="2400">
              <a:latin typeface="Euphemia" charset="0"/>
              <a:sym typeface="+mn-ea"/>
            </a:endParaRPr>
          </a:p>
          <a:p>
            <a:pPr fontAlgn="auto">
              <a:spcBef>
                <a:spcPts val="600"/>
              </a:spcBef>
              <a:spcAft>
                <a:spcPts val="600"/>
              </a:spcAft>
            </a:pPr>
            <a:r>
              <a:rPr lang="x-none" altLang="en-CA" sz="2400">
                <a:latin typeface="Euphemia" charset="0"/>
              </a:rPr>
              <a:t>Most features are not very informative.</a:t>
            </a:r>
            <a:endParaRPr lang="x-none" altLang="en-CA" sz="2400">
              <a:latin typeface="Euphemia" charset="0"/>
            </a:endParaRPr>
          </a:p>
          <a:p>
            <a:pPr fontAlgn="auto">
              <a:spcBef>
                <a:spcPts val="600"/>
              </a:spcBef>
              <a:spcAft>
                <a:spcPts val="600"/>
              </a:spcAft>
            </a:pPr>
            <a:r>
              <a:rPr lang="x-none" altLang="en-CA" sz="2400">
                <a:latin typeface="Euphemia" charset="0"/>
              </a:rPr>
              <a:t>The only dataset where we do better than Provean is AB-Bind.</a:t>
            </a:r>
            <a:endParaRPr lang="x-none" altLang="en-CA" sz="2400">
              <a:latin typeface="Euphemia" charset="0"/>
            </a:endParaRPr>
          </a:p>
          <a:p>
            <a:pPr fontAlgn="auto">
              <a:spcBef>
                <a:spcPts val="600"/>
              </a:spcBef>
              <a:spcAft>
                <a:spcPts val="600"/>
              </a:spcAft>
            </a:pPr>
            <a:r>
              <a:rPr lang="x-none" altLang="en-CA" sz="2400">
                <a:latin typeface="Euphemia" charset="0"/>
                <a:sym typeface="+mn-ea"/>
              </a:rPr>
              <a:t>...</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Need to look at deleterious mutations with a small </a:t>
            </a:r>
            <a:r>
              <a:rPr lang="x-none" altLang="en-CA" sz="2400">
                <a:latin typeface="Euphemia" charset="0"/>
                <a:sym typeface="+mn-ea"/>
              </a:rPr>
              <a:t>∆∆G and benign mutations with a high ∆∆G...</a:t>
            </a:r>
            <a:endParaRPr lang="x-none" altLang="en-CA" sz="2400">
              <a:latin typeface="Euphemia" charset="0"/>
              <a:sym typeface="+mn-ea"/>
            </a:endParaRPr>
          </a:p>
          <a:p>
            <a:pPr fontAlgn="auto">
              <a:spcBef>
                <a:spcPts val="600"/>
              </a:spcBef>
              <a:spcAft>
                <a:spcPts val="600"/>
              </a:spcAft>
            </a:pPr>
            <a:endParaRPr lang="x-none" altLang="en-CA" sz="2400">
              <a:latin typeface="Euphemia"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Rise in genome sequening</a:t>
            </a:r>
            <a:endParaRPr lang="x-none" altLang="en-CA" b="0" dirty="0" smtClean="0"/>
          </a:p>
        </p:txBody>
      </p:sp>
      <p:sp>
        <p:nvSpPr>
          <p:cNvPr id="12" name="Content Placeholder 11"/>
          <p:cNvSpPr>
            <a:spLocks noGrp="1"/>
          </p:cNvSpPr>
          <p:nvPr>
            <p:ph idx="1"/>
          </p:nvPr>
        </p:nvSpPr>
        <p:spPr>
          <a:xfrm>
            <a:off x="457835" y="1397635"/>
            <a:ext cx="3309620" cy="5200015"/>
          </a:xfrm>
        </p:spPr>
        <p:txBody>
          <a:bodyPr/>
          <a:p>
            <a:r>
              <a:rPr lang="x-none" altLang="en-CA" sz="2400"/>
              <a:t>Cost of genome sequencing has fallen dramatically.</a:t>
            </a:r>
            <a:endParaRPr lang="x-none" altLang="en-CA" sz="2400"/>
          </a:p>
          <a:p>
            <a:pPr fontAlgn="auto">
              <a:spcBef>
                <a:spcPts val="1100"/>
              </a:spcBef>
              <a:spcAft>
                <a:spcPts val="1200"/>
              </a:spcAft>
            </a:pPr>
            <a:r>
              <a:rPr lang="x-none" altLang="en-CA" sz="2400"/>
              <a:t>Interpreting genomic variants to yield meaningful and actionable results remains a challenge.</a:t>
            </a:r>
            <a:endParaRPr lang="x-none" altLang="en-CA" sz="2400"/>
          </a:p>
        </p:txBody>
      </p:sp>
      <p:grpSp>
        <p:nvGrpSpPr>
          <p:cNvPr id="13" name="Group 12"/>
          <p:cNvGrpSpPr/>
          <p:nvPr/>
        </p:nvGrpSpPr>
        <p:grpSpPr>
          <a:xfrm>
            <a:off x="4058894" y="908685"/>
            <a:ext cx="4836160" cy="3925102"/>
            <a:chOff x="6293" y="1431"/>
            <a:chExt cx="7941" cy="6445"/>
          </a:xfrm>
        </p:grpSpPr>
        <p:sp>
          <p:nvSpPr>
            <p:cNvPr id="5" name="TextBox 4"/>
            <p:cNvSpPr txBox="1"/>
            <p:nvPr/>
          </p:nvSpPr>
          <p:spPr>
            <a:xfrm>
              <a:off x="6293" y="7442"/>
              <a:ext cx="6641" cy="434"/>
            </a:xfrm>
            <a:prstGeom prst="rect">
              <a:avLst/>
            </a:prstGeom>
            <a:noFill/>
          </p:spPr>
          <p:txBody>
            <a:bodyPr wrap="square" rtlCol="0" anchor="t">
              <a:spAutoFit/>
            </a:bodyPr>
            <a:p>
              <a:r>
                <a:rPr lang="en-CA" altLang="en-US" sz="900"/>
                <a:t>https://www.genome.gov/27541954/dna-sequencing-costs-data/</a:t>
              </a:r>
              <a:endParaRPr lang="en-CA" altLang="en-US" sz="900"/>
            </a:p>
          </p:txBody>
        </p:sp>
        <p:pic>
          <p:nvPicPr>
            <p:cNvPr id="8" name="Picture 7"/>
            <p:cNvPicPr>
              <a:picLocks noChangeAspect="1"/>
            </p:cNvPicPr>
            <p:nvPr/>
          </p:nvPicPr>
          <p:blipFill>
            <a:blip r:embed="rId1"/>
            <a:stretch>
              <a:fillRect/>
            </a:stretch>
          </p:blipFill>
          <p:spPr>
            <a:xfrm>
              <a:off x="6293" y="1431"/>
              <a:ext cx="7941" cy="5956"/>
            </a:xfrm>
            <a:prstGeom prst="rect">
              <a:avLst/>
            </a:prstGeom>
          </p:spPr>
        </p:pic>
      </p:grpSp>
      <p:pic>
        <p:nvPicPr>
          <p:cNvPr id="14" name="Picture 13"/>
          <p:cNvPicPr>
            <a:picLocks noChangeAspect="1"/>
          </p:cNvPicPr>
          <p:nvPr/>
        </p:nvPicPr>
        <p:blipFill>
          <a:blip r:embed="rId2"/>
          <a:stretch>
            <a:fillRect/>
          </a:stretch>
        </p:blipFill>
        <p:spPr>
          <a:xfrm>
            <a:off x="3275965" y="5085080"/>
            <a:ext cx="5749925" cy="80645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rcRect l="18447" r="20375"/>
          <a:stretch>
            <a:fillRect/>
          </a:stretch>
        </p:blipFill>
        <p:spPr>
          <a:xfrm flipH="1">
            <a:off x="7581900" y="4237355"/>
            <a:ext cx="1541145" cy="2521585"/>
          </a:xfrm>
          <a:prstGeom prst="rect">
            <a:avLst/>
          </a:prstGeom>
        </p:spPr>
      </p:pic>
      <p:sp>
        <p:nvSpPr>
          <p:cNvPr id="2" name="Title 1"/>
          <p:cNvSpPr>
            <a:spLocks noGrp="1"/>
          </p:cNvSpPr>
          <p:nvPr>
            <p:ph type="title"/>
          </p:nvPr>
        </p:nvSpPr>
        <p:spPr/>
        <p:txBody>
          <a:bodyPr>
            <a:normAutofit fontScale="90000"/>
          </a:bodyPr>
          <a:lstStyle/>
          <a:p>
            <a:r>
              <a:rPr lang="x-none" altLang="en-CA" dirty="0" smtClean="0"/>
              <a:t>Discussion</a:t>
            </a:r>
            <a:endParaRPr lang="x-none" altLang="en-CA" dirty="0" smtClean="0"/>
          </a:p>
        </p:txBody>
      </p:sp>
      <p:sp>
        <p:nvSpPr>
          <p:cNvPr id="3" name="Content Placeholder 2"/>
          <p:cNvSpPr>
            <a:spLocks noGrp="1"/>
          </p:cNvSpPr>
          <p:nvPr>
            <p:ph idx="1"/>
          </p:nvPr>
        </p:nvSpPr>
        <p:spPr>
          <a:xfrm>
            <a:off x="183515" y="908685"/>
            <a:ext cx="7197725" cy="5688330"/>
          </a:xfrm>
        </p:spPr>
        <p:txBody>
          <a:bodyPr>
            <a:noAutofit/>
          </a:bodyPr>
          <a:p>
            <a:pPr fontAlgn="auto">
              <a:spcBef>
                <a:spcPts val="600"/>
              </a:spcBef>
              <a:spcAft>
                <a:spcPts val="600"/>
              </a:spcAft>
            </a:pPr>
            <a:r>
              <a:rPr lang="x-none" altLang="en-CA" sz="2400">
                <a:latin typeface="Euphemia" charset="0"/>
                <a:sym typeface="+mn-ea"/>
              </a:rPr>
              <a:t>Don't think predicting ∆∆G on a genome-wide scale is very useful...</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...until we start thinking about building a thermodynamic model of the cell?</a:t>
            </a: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Some features could be useful:</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SASA scores</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Whether or not the residue is involved in an interaction</a:t>
            </a:r>
            <a:endParaRPr lang="x-none" altLang="en-CA" sz="2400">
              <a:latin typeface="Euphemia" charset="0"/>
              <a:sym typeface="+mn-ea"/>
            </a:endParaRPr>
          </a:p>
          <a:p>
            <a:pPr marL="0" indent="0" fontAlgn="auto">
              <a:spcBef>
                <a:spcPts val="600"/>
              </a:spcBef>
              <a:spcAft>
                <a:spcPts val="600"/>
              </a:spcAft>
              <a:buNone/>
            </a:pPr>
            <a:endParaRPr lang="x-none" altLang="en-CA" sz="2400">
              <a:latin typeface="Euphemia" charset="0"/>
              <a:sym typeface="+mn-ea"/>
            </a:endParaRPr>
          </a:p>
          <a:p>
            <a:pPr fontAlgn="auto">
              <a:spcBef>
                <a:spcPts val="600"/>
              </a:spcBef>
              <a:spcAft>
                <a:spcPts val="600"/>
              </a:spcAft>
            </a:pPr>
            <a:r>
              <a:rPr lang="x-none" altLang="en-CA" sz="2400">
                <a:latin typeface="Euphemia" charset="0"/>
                <a:sym typeface="+mn-ea"/>
              </a:rPr>
              <a:t>The only dataset where we do better than Provean is AB-Bind...</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Maybe there is a way to "repurpose' the project for protein design?</a:t>
            </a:r>
            <a:endParaRPr lang="x-none" altLang="en-CA" sz="2400">
              <a:latin typeface="Euphemia" charset="0"/>
              <a:sym typeface="+mn-ea"/>
            </a:endParaRPr>
          </a:p>
          <a:p>
            <a:pPr lvl="1" fontAlgn="auto">
              <a:spcBef>
                <a:spcPts val="600"/>
              </a:spcBef>
              <a:spcAft>
                <a:spcPts val="600"/>
              </a:spcAft>
            </a:pPr>
            <a:r>
              <a:rPr lang="x-none" altLang="en-CA" sz="2400">
                <a:latin typeface="Euphemia" charset="0"/>
                <a:sym typeface="+mn-ea"/>
              </a:rPr>
              <a:t>See future directions...</a:t>
            </a:r>
            <a:endParaRPr lang="x-none" altLang="en-CA" sz="2400">
              <a:latin typeface="Euphemia" charset="0"/>
              <a:sym typeface="+mn-ea"/>
            </a:endParaRPr>
          </a:p>
          <a:p>
            <a:pPr fontAlgn="auto">
              <a:spcBef>
                <a:spcPts val="600"/>
              </a:spcBef>
              <a:spcAft>
                <a:spcPts val="600"/>
              </a:spcAft>
            </a:pPr>
            <a:endParaRPr lang="x-none" altLang="en-CA" sz="2400">
              <a:latin typeface="Euphemia" charset="0"/>
              <a:sym typeface="+mn-ea"/>
            </a:endParaRPr>
          </a:p>
        </p:txBody>
      </p:sp>
      <p:pic>
        <p:nvPicPr>
          <p:cNvPr id="9" name="Picture 8" descr="/home/kimlab1/strokach/documents/manuscripts/msc_thesis/static/elaspic_training_set/validation/test_performance_interface.pngtest_performance_interface"/>
          <p:cNvPicPr>
            <a:picLocks noChangeAspect="1"/>
          </p:cNvPicPr>
          <p:nvPr/>
        </p:nvPicPr>
        <p:blipFill>
          <a:blip r:embed="rId2"/>
          <a:srcRect l="66686" t="-115" r="16860"/>
          <a:stretch>
            <a:fillRect/>
          </a:stretch>
        </p:blipFill>
        <p:spPr>
          <a:xfrm>
            <a:off x="7452360" y="476885"/>
            <a:ext cx="1440180" cy="33045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x-none" altLang="en-CA" dirty="0" smtClean="0"/>
              <a:t>Future directions</a:t>
            </a:r>
            <a:endParaRPr lang="x-none" altLang="en-CA" dirty="0" smtClean="0"/>
          </a:p>
        </p:txBody>
      </p:sp>
      <p:sp>
        <p:nvSpPr>
          <p:cNvPr id="4" name="Text Placeholder 3"/>
          <p:cNvSpPr>
            <a:spLocks noGrp="1"/>
          </p:cNvSpPr>
          <p:nvPr>
            <p:ph type="body" idx="1"/>
          </p:nvPr>
        </p:nvSpPr>
        <p:spPr/>
        <p:txBody>
          <a:bodyPr/>
          <a:lstStyle/>
          <a:p>
            <a:endParaRPr lang="en-CA"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endParaRPr lang="x-none" altLang="en-CA" i="1" dirty="0" smtClean="0"/>
          </a:p>
        </p:txBody>
      </p:sp>
      <p:sp>
        <p:nvSpPr>
          <p:cNvPr id="3" name="Content Placeholder 2"/>
          <p:cNvSpPr>
            <a:spLocks noGrp="1"/>
          </p:cNvSpPr>
          <p:nvPr>
            <p:ph idx="1"/>
          </p:nvPr>
        </p:nvSpPr>
        <p:spPr/>
        <p:txBody>
          <a:bodyPr/>
          <a:p>
            <a:pPr fontAlgn="auto">
              <a:spcBef>
                <a:spcPts val="1200"/>
              </a:spcBef>
              <a:spcAft>
                <a:spcPts val="1200"/>
              </a:spcAft>
            </a:pPr>
            <a:r>
              <a:rPr lang="x-none" altLang="en-CA"/>
              <a:t>Better features and model</a:t>
            </a:r>
            <a:endParaRPr lang="x-none" altLang="en-CA"/>
          </a:p>
          <a:p>
            <a:pPr fontAlgn="auto">
              <a:spcBef>
                <a:spcPts val="1200"/>
              </a:spcBef>
              <a:spcAft>
                <a:spcPts val="1200"/>
              </a:spcAft>
            </a:pPr>
            <a:r>
              <a:rPr lang="x-none" altLang="en-CA"/>
              <a:t>More training data</a:t>
            </a:r>
            <a:endParaRPr lang="x-none" altLang="en-CA"/>
          </a:p>
          <a:p>
            <a:pPr fontAlgn="auto">
              <a:spcBef>
                <a:spcPts val="1200"/>
              </a:spcBef>
              <a:spcAft>
                <a:spcPts val="1200"/>
              </a:spcAft>
            </a:pPr>
            <a:r>
              <a:rPr lang="x-none" altLang="en-CA"/>
              <a:t>ELASPIC v2.0 / lessons learned</a:t>
            </a:r>
            <a:endParaRPr lang="x-none" altLang="en-CA"/>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sp>
        <p:nvSpPr>
          <p:cNvPr id="12" name="TextBox 11"/>
          <p:cNvSpPr txBox="1"/>
          <p:nvPr/>
        </p:nvSpPr>
        <p:spPr>
          <a:xfrm>
            <a:off x="251460" y="980440"/>
            <a:ext cx="8682990" cy="2533015"/>
          </a:xfrm>
          <a:prstGeom prst="rect">
            <a:avLst/>
          </a:prstGeom>
          <a:noFill/>
        </p:spPr>
        <p:txBody>
          <a:bodyPr wrap="square" rtlCol="0">
            <a:spAutoFit/>
          </a:bodyPr>
          <a:p>
            <a:pPr indent="0">
              <a:buFont typeface="Arial" panose="02080604020202020204" charset="0"/>
              <a:buNone/>
            </a:pPr>
            <a:r>
              <a:rPr lang="x-none" altLang="en-CA" sz="3200" dirty="0" smtClean="0"/>
              <a:t>Lessons from convolutional neural networks:</a:t>
            </a:r>
            <a:endParaRPr lang="x-none" altLang="en-CA" sz="3200" dirty="0" smtClean="0"/>
          </a:p>
          <a:p>
            <a:pPr marL="571500" indent="-571500">
              <a:buFont typeface="Arial" panose="02080604020202020204" charset="0"/>
              <a:buChar char="•"/>
            </a:pPr>
            <a:r>
              <a:rPr lang="x-none" altLang="en-CA" sz="3200" dirty="0" smtClean="0"/>
              <a:t>Pretrain a deep ConvNet on a large dataset (e.g. ImageNet)</a:t>
            </a:r>
            <a:endParaRPr lang="x-none" altLang="en-CA" sz="3200" dirty="0" smtClean="0"/>
          </a:p>
          <a:p>
            <a:pPr marL="571500" indent="-571500">
              <a:buFont typeface="Arial" panose="02080604020202020204" charset="0"/>
              <a:buChar char="•"/>
            </a:pPr>
            <a:r>
              <a:rPr lang="x-none" altLang="en-CA" sz="3200" dirty="0" smtClean="0"/>
              <a:t>Use the first layer(s) in other applications with a smaller training set</a:t>
            </a:r>
            <a:endParaRPr lang="x-none" altLang="en-CA" sz="3200" dirty="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pic>
        <p:nvPicPr>
          <p:cNvPr id="3" name="Picture 2"/>
          <p:cNvPicPr>
            <a:picLocks noChangeAspect="1"/>
          </p:cNvPicPr>
          <p:nvPr/>
        </p:nvPicPr>
        <p:blipFill>
          <a:blip r:embed="rId1"/>
          <a:stretch>
            <a:fillRect/>
          </a:stretch>
        </p:blipFill>
        <p:spPr>
          <a:xfrm>
            <a:off x="683260" y="837565"/>
            <a:ext cx="7957820" cy="3596005"/>
          </a:xfrm>
          <a:prstGeom prst="rect">
            <a:avLst/>
          </a:prstGeom>
        </p:spPr>
      </p:pic>
      <p:pic>
        <p:nvPicPr>
          <p:cNvPr id="4" name="Picture 3"/>
          <p:cNvPicPr>
            <a:picLocks noChangeAspect="1"/>
          </p:cNvPicPr>
          <p:nvPr/>
        </p:nvPicPr>
        <p:blipFill>
          <a:blip r:embed="rId2"/>
          <a:stretch>
            <a:fillRect/>
          </a:stretch>
        </p:blipFill>
        <p:spPr>
          <a:xfrm>
            <a:off x="2119313" y="4509770"/>
            <a:ext cx="5085715" cy="20764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pic>
        <p:nvPicPr>
          <p:cNvPr id="5" name="Picture 4"/>
          <p:cNvPicPr>
            <a:picLocks noChangeAspect="1"/>
          </p:cNvPicPr>
          <p:nvPr/>
        </p:nvPicPr>
        <p:blipFill>
          <a:blip r:embed="rId1"/>
          <a:stretch>
            <a:fillRect/>
          </a:stretch>
        </p:blipFill>
        <p:spPr>
          <a:xfrm>
            <a:off x="395605" y="980440"/>
            <a:ext cx="4370070" cy="4773295"/>
          </a:xfrm>
          <a:prstGeom prst="rect">
            <a:avLst/>
          </a:prstGeom>
        </p:spPr>
      </p:pic>
      <p:sp>
        <p:nvSpPr>
          <p:cNvPr id="6" name="Right Brace 5"/>
          <p:cNvSpPr/>
          <p:nvPr/>
        </p:nvSpPr>
        <p:spPr>
          <a:xfrm>
            <a:off x="4932680" y="1052830"/>
            <a:ext cx="575945" cy="187198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7" name="Right Brace 6"/>
          <p:cNvSpPr/>
          <p:nvPr/>
        </p:nvSpPr>
        <p:spPr>
          <a:xfrm>
            <a:off x="4932680" y="2997200"/>
            <a:ext cx="575945" cy="1385570"/>
          </a:xfrm>
          <a:prstGeom prst="rightBrace">
            <a:avLst/>
          </a:prstGeom>
        </p:spPr>
        <p:style>
          <a:lnRef idx="1">
            <a:schemeClr val="dk1"/>
          </a:lnRef>
          <a:fillRef idx="0">
            <a:schemeClr val="dk1"/>
          </a:fillRef>
          <a:effectRef idx="0">
            <a:schemeClr val="dk1"/>
          </a:effectRef>
          <a:fontRef idx="minor">
            <a:schemeClr val="tx1"/>
          </a:fontRef>
        </p:style>
        <p:txBody>
          <a:bodyPr rtlCol="0" anchor="ctr"/>
          <a:p>
            <a:pPr algn="ctr"/>
            <a:endParaRPr lang="en-CA" altLang="en-US"/>
          </a:p>
        </p:txBody>
      </p:sp>
      <p:sp>
        <p:nvSpPr>
          <p:cNvPr id="8" name="TextBox 7"/>
          <p:cNvSpPr txBox="1"/>
          <p:nvPr/>
        </p:nvSpPr>
        <p:spPr>
          <a:xfrm>
            <a:off x="5723890" y="1506220"/>
            <a:ext cx="2428875" cy="916305"/>
          </a:xfrm>
          <a:prstGeom prst="rect">
            <a:avLst/>
          </a:prstGeom>
          <a:noFill/>
        </p:spPr>
        <p:txBody>
          <a:bodyPr wrap="square" rtlCol="0">
            <a:spAutoFit/>
          </a:bodyPr>
          <a:p>
            <a:r>
              <a:rPr lang="x-none" altLang="en-CA"/>
              <a:t>Train to predict the deleteriousness of mutations.</a:t>
            </a:r>
            <a:endParaRPr lang="x-none" altLang="en-CA"/>
          </a:p>
        </p:txBody>
      </p:sp>
      <p:sp>
        <p:nvSpPr>
          <p:cNvPr id="9" name="TextBox 8"/>
          <p:cNvSpPr txBox="1"/>
          <p:nvPr/>
        </p:nvSpPr>
        <p:spPr>
          <a:xfrm>
            <a:off x="5723890" y="3488055"/>
            <a:ext cx="2428875" cy="384175"/>
          </a:xfrm>
          <a:prstGeom prst="rect">
            <a:avLst/>
          </a:prstGeom>
          <a:noFill/>
        </p:spPr>
        <p:txBody>
          <a:bodyPr wrap="square" rtlCol="0">
            <a:spAutoFit/>
          </a:bodyPr>
          <a:p>
            <a:r>
              <a:rPr lang="x-none" altLang="en-CA"/>
              <a:t>Train to predict </a:t>
            </a:r>
            <a:r>
              <a:rPr lang="x-none" altLang="en-CA">
                <a:latin typeface="Noto Sans" charset="0"/>
                <a:sym typeface="+mn-ea"/>
              </a:rPr>
              <a:t>∆∆G.</a:t>
            </a:r>
            <a:endParaRPr lang="x-none" altLang="en-CA">
              <a:latin typeface="Noto Sans" charset="0"/>
            </a:endParaRPr>
          </a:p>
        </p:txBody>
      </p:sp>
      <p:pic>
        <p:nvPicPr>
          <p:cNvPr id="11" name="Picture 10" descr="gridsearch_core"/>
          <p:cNvPicPr>
            <a:picLocks noChangeAspect="1"/>
          </p:cNvPicPr>
          <p:nvPr/>
        </p:nvPicPr>
        <p:blipFill>
          <a:blip r:embed="rId2"/>
          <a:stretch>
            <a:fillRect/>
          </a:stretch>
        </p:blipFill>
        <p:spPr>
          <a:xfrm>
            <a:off x="6516370" y="5517515"/>
            <a:ext cx="2496820" cy="1174115"/>
          </a:xfrm>
          <a:prstGeom prst="rect">
            <a:avLst/>
          </a:prstGeom>
        </p:spPr>
      </p:pic>
      <p:sp>
        <p:nvSpPr>
          <p:cNvPr id="13" name="TextBox 12"/>
          <p:cNvSpPr txBox="1"/>
          <p:nvPr/>
        </p:nvSpPr>
        <p:spPr>
          <a:xfrm>
            <a:off x="197485" y="5816600"/>
            <a:ext cx="4914900" cy="588010"/>
          </a:xfrm>
          <a:prstGeom prst="rect">
            <a:avLst/>
          </a:prstGeom>
          <a:noFill/>
        </p:spPr>
        <p:txBody>
          <a:bodyPr wrap="square" rtlCol="0">
            <a:spAutoFit/>
          </a:bodyPr>
          <a:p>
            <a:pPr algn="l"/>
            <a:r>
              <a:rPr lang="en-CA" altLang="en-US" sz="1000" i="1"/>
              <a:t>Practical Lessons from Predicting Clicks on Ads at Facebook</a:t>
            </a:r>
            <a:r>
              <a:rPr lang="x-none" altLang="en-CA" sz="1000" i="1"/>
              <a:t>. </a:t>
            </a:r>
            <a:r>
              <a:rPr lang="x-none" altLang="en-CA" sz="1000"/>
              <a:t>He Xinran </a:t>
            </a:r>
            <a:r>
              <a:rPr lang="x-none" altLang="en-CA" sz="1000" i="1"/>
              <a:t>et al.</a:t>
            </a:r>
            <a:r>
              <a:rPr lang="x-none" altLang="en-CA" sz="1000"/>
              <a:t> International Workshop on Data Mining for Online Advertising (ADKDD). August 24, 2014.</a:t>
            </a:r>
            <a:endParaRPr lang="x-none" altLang="en-CA"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Better models</a:t>
            </a:r>
            <a:endParaRPr lang="x-none" altLang="en-CA" b="0" dirty="0" smtClean="0"/>
          </a:p>
        </p:txBody>
      </p:sp>
      <p:sp>
        <p:nvSpPr>
          <p:cNvPr id="12" name="TextBox 11"/>
          <p:cNvSpPr txBox="1"/>
          <p:nvPr/>
        </p:nvSpPr>
        <p:spPr>
          <a:xfrm>
            <a:off x="251460" y="980440"/>
            <a:ext cx="8682990" cy="3020695"/>
          </a:xfrm>
          <a:prstGeom prst="rect">
            <a:avLst/>
          </a:prstGeom>
          <a:noFill/>
        </p:spPr>
        <p:txBody>
          <a:bodyPr wrap="square" rtlCol="0">
            <a:spAutoFit/>
          </a:bodyPr>
          <a:p>
            <a:pPr indent="0">
              <a:buFont typeface="Arial" panose="02080604020202020204" charset="0"/>
              <a:buNone/>
            </a:pPr>
            <a:r>
              <a:rPr lang="x-none" altLang="en-CA" sz="3200" dirty="0" smtClean="0"/>
              <a:t>Use the same approach for ELASPIC:</a:t>
            </a:r>
            <a:endParaRPr lang="x-none" altLang="en-CA" sz="3200" dirty="0" smtClean="0"/>
          </a:p>
          <a:p>
            <a:pPr marL="571500" indent="-571500">
              <a:buFont typeface="Arial" panose="02080604020202020204" charset="0"/>
              <a:buChar char="•"/>
            </a:pPr>
            <a:r>
              <a:rPr lang="x-none" altLang="en-CA" sz="3200" dirty="0" smtClean="0"/>
              <a:t>Feature extraction using a Gradient Boosting Classifier (GBC) trained to predict deleteriousness scores</a:t>
            </a:r>
            <a:endParaRPr lang="x-none" altLang="en-CA" sz="3200" dirty="0" smtClean="0"/>
          </a:p>
          <a:p>
            <a:pPr marL="571500" indent="-571500">
              <a:buFont typeface="Arial" panose="02080604020202020204" charset="0"/>
              <a:buChar char="•"/>
            </a:pPr>
            <a:r>
              <a:rPr lang="x-none" altLang="en-CA" sz="3200" dirty="0" smtClean="0"/>
              <a:t>Logistic regression using trained GBC features as input to predict mutation </a:t>
            </a:r>
            <a:endParaRPr lang="x-none" altLang="en-CA" sz="3200" dirty="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data</a:t>
            </a:r>
            <a:endParaRPr lang="x-none" altLang="en-CA" b="0" dirty="0" smtClean="0"/>
          </a:p>
        </p:txBody>
      </p:sp>
      <p:sp>
        <p:nvSpPr>
          <p:cNvPr id="12" name="TextBox 11"/>
          <p:cNvSpPr txBox="1"/>
          <p:nvPr/>
        </p:nvSpPr>
        <p:spPr>
          <a:xfrm>
            <a:off x="251460" y="980440"/>
            <a:ext cx="8682990" cy="2227580"/>
          </a:xfrm>
          <a:prstGeom prst="rect">
            <a:avLst/>
          </a:prstGeom>
          <a:noFill/>
        </p:spPr>
        <p:txBody>
          <a:bodyPr wrap="square" rtlCol="0">
            <a:spAutoFit/>
          </a:bodyPr>
          <a:p>
            <a:pPr indent="0">
              <a:buFont typeface="Arial" panose="02080604020202020204" charset="0"/>
              <a:buNone/>
            </a:pPr>
            <a:r>
              <a:rPr lang="x-none" altLang="en-CA" sz="2800" dirty="0" smtClean="0"/>
              <a:t>Include </a:t>
            </a:r>
            <a:r>
              <a:rPr lang="x-none" altLang="en-CA" sz="2800" i="1" dirty="0" smtClean="0"/>
              <a:t>multi-residue mutations</a:t>
            </a:r>
            <a:endParaRPr lang="x-none" altLang="en-CA" sz="2800" i="1" dirty="0" smtClean="0"/>
          </a:p>
          <a:p>
            <a:pPr marL="571500" indent="-571500">
              <a:buFont typeface="Arial" panose="02080604020202020204" charset="0"/>
              <a:buChar char="•"/>
            </a:pPr>
            <a:r>
              <a:rPr lang="x-none" altLang="en-CA" sz="2800" dirty="0" smtClean="0"/>
              <a:t>Bootstrap </a:t>
            </a:r>
            <a:r>
              <a:rPr lang="x-none" altLang="en-CA" sz="2800" dirty="0" smtClean="0">
                <a:latin typeface="Noto Sans" charset="0"/>
                <a:sym typeface="+mn-ea"/>
              </a:rPr>
              <a:t>∆∆G scores of constituent mutations by normalizing the </a:t>
            </a:r>
            <a:r>
              <a:rPr lang="x-none" altLang="en-CA" sz="2800" dirty="0" smtClean="0">
                <a:latin typeface="Noto Sans" charset="0"/>
                <a:sym typeface="+mn-ea"/>
              </a:rPr>
              <a:t>∆∆G given by ELASIC by the divergence between the ELASPIC predicted and experimental values.</a:t>
            </a:r>
            <a:endParaRPr lang="x-none" altLang="en-CA" sz="2800" dirty="0" smtClean="0">
              <a:latin typeface="Noto Sans" charset="0"/>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Even more data</a:t>
            </a:r>
            <a:endParaRPr lang="x-none" altLang="en-CA" b="0" dirty="0" smtClean="0"/>
          </a:p>
        </p:txBody>
      </p:sp>
      <p:sp>
        <p:nvSpPr>
          <p:cNvPr id="12" name="TextBox 11"/>
          <p:cNvSpPr txBox="1"/>
          <p:nvPr/>
        </p:nvSpPr>
        <p:spPr>
          <a:xfrm>
            <a:off x="251460" y="980440"/>
            <a:ext cx="8682990" cy="4361180"/>
          </a:xfrm>
          <a:prstGeom prst="rect">
            <a:avLst/>
          </a:prstGeom>
          <a:noFill/>
        </p:spPr>
        <p:txBody>
          <a:bodyPr wrap="square" rtlCol="0">
            <a:spAutoFit/>
          </a:bodyPr>
          <a:p>
            <a:pPr indent="0">
              <a:buFont typeface="Arial" panose="02080604020202020204" charset="0"/>
              <a:buNone/>
            </a:pPr>
            <a:r>
              <a:rPr lang="x-none" altLang="en-CA" sz="2800" dirty="0" smtClean="0"/>
              <a:t>Include other datasets following the same "bootstrap" procedure.</a:t>
            </a:r>
            <a:endParaRPr lang="x-none" altLang="en-CA" sz="2800" dirty="0" smtClean="0"/>
          </a:p>
          <a:p>
            <a:pPr marL="571500" indent="-571500">
              <a:buFont typeface="Arial" panose="02080604020202020204" charset="0"/>
              <a:buChar char="•"/>
            </a:pPr>
            <a:r>
              <a:rPr lang="x-none" altLang="en-CA" sz="2800" dirty="0" smtClean="0">
                <a:latin typeface="Noto Sans" charset="0"/>
                <a:sym typeface="+mn-ea"/>
              </a:rPr>
              <a:t>For the </a:t>
            </a:r>
            <a:r>
              <a:rPr lang="x-none" altLang="en-CA" sz="2800" i="1" dirty="0" smtClean="0">
                <a:latin typeface="Noto Sans" charset="0"/>
                <a:sym typeface="+mn-ea"/>
              </a:rPr>
              <a:t>core </a:t>
            </a:r>
            <a:r>
              <a:rPr lang="x-none" altLang="en-CA" sz="2800" dirty="0" smtClean="0">
                <a:latin typeface="Noto Sans" charset="0"/>
                <a:sym typeface="+mn-ea"/>
              </a:rPr>
              <a:t>predictor, create a dataset of mutations to thermophilic organism coming from nearest ancesstor.</a:t>
            </a:r>
            <a:endParaRPr lang="x-none" altLang="en-CA" sz="2800" dirty="0" smtClean="0">
              <a:latin typeface="Noto Sans" charset="0"/>
            </a:endParaRPr>
          </a:p>
          <a:p>
            <a:pPr marL="571500" indent="-571500">
              <a:buFont typeface="Arial" panose="02080604020202020204" charset="0"/>
              <a:buChar char="•"/>
            </a:pPr>
            <a:r>
              <a:rPr lang="x-none" altLang="en-CA" sz="2800" dirty="0" smtClean="0">
                <a:latin typeface="Noto Sans" charset="0"/>
              </a:rPr>
              <a:t>For the </a:t>
            </a:r>
            <a:r>
              <a:rPr lang="x-none" altLang="en-CA" sz="2800" i="1" dirty="0" smtClean="0">
                <a:latin typeface="Noto Sans" charset="0"/>
              </a:rPr>
              <a:t>interface </a:t>
            </a:r>
            <a:r>
              <a:rPr lang="x-none" altLang="en-CA" sz="2800" dirty="0" smtClean="0">
                <a:latin typeface="Noto Sans" charset="0"/>
              </a:rPr>
              <a:t>predictor, convert phage-display drop-off scores to </a:t>
            </a:r>
            <a:r>
              <a:rPr lang="x-none" altLang="en-CA" sz="2800" dirty="0" smtClean="0">
                <a:latin typeface="Noto Sans" charset="0"/>
                <a:sym typeface="+mn-ea"/>
              </a:rPr>
              <a:t>∆∆G and add to ELASPIC training set (maybe need to log-transform or perform other correctionns).</a:t>
            </a:r>
            <a:endParaRPr lang="x-none" altLang="en-CA" sz="2800" dirty="0" smtClean="0">
              <a:latin typeface="Noto Sans" charset="0"/>
              <a:sym typeface="+mn-ea"/>
            </a:endParaRPr>
          </a:p>
          <a:p>
            <a:pPr marL="571500" indent="-571500">
              <a:buFont typeface="Arial" panose="02080604020202020204" charset="0"/>
              <a:buChar char="•"/>
            </a:pPr>
            <a:endParaRPr lang="x-none" altLang="en-CA" sz="2800" dirty="0" smtClean="0">
              <a:latin typeface="Noto Sans"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ELASPIC v2.0 [v0.2.0 :)]</a:t>
            </a:r>
            <a:endParaRPr lang="x-none" altLang="en-CA" b="0" dirty="0" smtClean="0"/>
          </a:p>
        </p:txBody>
      </p:sp>
      <p:sp>
        <p:nvSpPr>
          <p:cNvPr id="12" name="TextBox 11"/>
          <p:cNvSpPr txBox="1"/>
          <p:nvPr/>
        </p:nvSpPr>
        <p:spPr>
          <a:xfrm>
            <a:off x="251460" y="980440"/>
            <a:ext cx="8682990" cy="34207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ELASPIC "namespace" package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core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interface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drug</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dna</a:t>
            </a:r>
            <a:endParaRPr lang="x-none" altLang="en-CA" sz="3600" dirty="0" smtClean="0">
              <a:latin typeface="Noto Sans" charset="0"/>
            </a:endParaRPr>
          </a:p>
          <a:p>
            <a:pPr marL="571500" indent="-571500">
              <a:buFont typeface="Arial" panose="02080604020202020204" charset="0"/>
              <a:buChar char="•"/>
            </a:pP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5363845" y="1845310"/>
            <a:ext cx="3575050" cy="25800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calling / scoring</a:t>
            </a:r>
            <a:endParaRPr lang="x-none" altLang="en-CA" b="0" dirty="0" smtClean="0"/>
          </a:p>
        </p:txBody>
      </p:sp>
      <p:grpSp>
        <p:nvGrpSpPr>
          <p:cNvPr id="6" name="Group 5"/>
          <p:cNvGrpSpPr/>
          <p:nvPr/>
        </p:nvGrpSpPr>
        <p:grpSpPr>
          <a:xfrm>
            <a:off x="0" y="937895"/>
            <a:ext cx="9135745" cy="2090420"/>
            <a:chOff x="0" y="1364"/>
            <a:chExt cx="14387" cy="3292"/>
          </a:xfrm>
        </p:grpSpPr>
        <p:grpSp>
          <p:nvGrpSpPr>
            <p:cNvPr id="11" name="Group 10"/>
            <p:cNvGrpSpPr/>
            <p:nvPr/>
          </p:nvGrpSpPr>
          <p:grpSpPr>
            <a:xfrm>
              <a:off x="0" y="2109"/>
              <a:ext cx="14387" cy="2547"/>
              <a:chOff x="0" y="1657"/>
              <a:chExt cx="14387" cy="2547"/>
            </a:xfrm>
          </p:grpSpPr>
          <p:pic>
            <p:nvPicPr>
              <p:cNvPr id="3" name="Picture 2"/>
              <p:cNvPicPr>
                <a:picLocks noChangeAspect="1"/>
              </p:cNvPicPr>
              <p:nvPr/>
            </p:nvPicPr>
            <p:blipFill>
              <a:blip r:embed="rId1"/>
              <a:stretch>
                <a:fillRect/>
              </a:stretch>
            </p:blipFill>
            <p:spPr>
              <a:xfrm>
                <a:off x="0" y="1657"/>
                <a:ext cx="14387" cy="2224"/>
              </a:xfrm>
              <a:prstGeom prst="rect">
                <a:avLst/>
              </a:prstGeom>
            </p:spPr>
          </p:pic>
          <p:sp>
            <p:nvSpPr>
              <p:cNvPr id="4" name="TextBox 3"/>
              <p:cNvSpPr txBox="1"/>
              <p:nvPr/>
            </p:nvSpPr>
            <p:spPr>
              <a:xfrm>
                <a:off x="9241" y="3698"/>
                <a:ext cx="5076" cy="506"/>
              </a:xfrm>
              <a:prstGeom prst="rect">
                <a:avLst/>
              </a:prstGeom>
              <a:noFill/>
            </p:spPr>
            <p:txBody>
              <a:bodyPr wrap="square" rtlCol="0">
                <a:spAutoFit/>
              </a:bodyPr>
              <a:p>
                <a:pPr algn="l"/>
                <a:r>
                  <a:rPr lang="en-CA" altLang="en-US" sz="1200"/>
                  <a:t>https://software.broadinstitute.org/gatk/</a:t>
                </a:r>
                <a:endParaRPr lang="en-CA" altLang="en-US" sz="1200"/>
              </a:p>
            </p:txBody>
          </p:sp>
        </p:grpSp>
        <p:sp>
          <p:nvSpPr>
            <p:cNvPr id="12" name="TextBox 11"/>
            <p:cNvSpPr txBox="1"/>
            <p:nvPr/>
          </p:nvSpPr>
          <p:spPr>
            <a:xfrm>
              <a:off x="509" y="1364"/>
              <a:ext cx="5183" cy="820"/>
            </a:xfrm>
            <a:prstGeom prst="rect">
              <a:avLst/>
            </a:prstGeom>
            <a:noFill/>
          </p:spPr>
          <p:txBody>
            <a:bodyPr wrap="square" rtlCol="0">
              <a:spAutoFit/>
            </a:bodyPr>
            <a:p>
              <a:pPr indent="0">
                <a:buFont typeface="Arial" panose="02080604020202020204" charset="0"/>
                <a:buNone/>
              </a:pPr>
              <a:r>
                <a:rPr lang="x-none" altLang="en-CA" sz="2800" dirty="0" smtClean="0"/>
                <a:t>Variant calling</a:t>
              </a:r>
              <a:endParaRPr lang="x-none" altLang="en-CA" sz="2800" dirty="0" smtClean="0"/>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ELASPIC v2.0 [v0.2.0 :)]</a:t>
            </a:r>
            <a:endParaRPr lang="x-none" altLang="en-CA" b="0" dirty="0" smtClean="0"/>
          </a:p>
        </p:txBody>
      </p:sp>
      <p:sp>
        <p:nvSpPr>
          <p:cNvPr id="12" name="TextBox 11"/>
          <p:cNvSpPr txBox="1"/>
          <p:nvPr/>
        </p:nvSpPr>
        <p:spPr>
          <a:xfrm>
            <a:off x="251460" y="980440"/>
            <a:ext cx="8682990" cy="34207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ELASPIC "napespace" package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core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interface</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drug</a:t>
            </a:r>
            <a:endParaRPr lang="x-none" altLang="en-CA" sz="3600" dirty="0" smtClean="0">
              <a:latin typeface="Noto Sans" charset="0"/>
            </a:endParaRPr>
          </a:p>
          <a:p>
            <a:pPr marL="571500" indent="-571500">
              <a:buFont typeface="Arial" panose="02080604020202020204" charset="0"/>
              <a:buChar char="•"/>
            </a:pPr>
            <a:r>
              <a:rPr lang="x-none" altLang="en-CA" sz="3600" dirty="0" smtClean="0">
                <a:latin typeface="Noto Sans" charset="0"/>
              </a:rPr>
              <a:t>dna</a:t>
            </a:r>
            <a:endParaRPr lang="x-none" altLang="en-CA" sz="3600" dirty="0" smtClean="0">
              <a:latin typeface="Noto Sans" charset="0"/>
            </a:endParaRPr>
          </a:p>
          <a:p>
            <a:pPr marL="571500" indent="-571500">
              <a:buFont typeface="Arial" panose="02080604020202020204" charset="0"/>
              <a:buChar char="•"/>
            </a:pP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5363845" y="1845310"/>
            <a:ext cx="3575050" cy="258000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Future directions</a:t>
            </a:r>
            <a:r>
              <a:rPr lang="x-none" altLang="en-CA" b="0" dirty="0" smtClean="0"/>
              <a:t> - More interaction types</a:t>
            </a:r>
            <a:endParaRPr lang="x-none" altLang="en-CA" b="0" dirty="0" smtClean="0"/>
          </a:p>
        </p:txBody>
      </p:sp>
      <p:sp>
        <p:nvSpPr>
          <p:cNvPr id="12" name="TextBox 11"/>
          <p:cNvSpPr txBox="1"/>
          <p:nvPr/>
        </p:nvSpPr>
        <p:spPr>
          <a:xfrm>
            <a:off x="251460" y="980440"/>
            <a:ext cx="8682990" cy="677545"/>
          </a:xfrm>
          <a:prstGeom prst="rect">
            <a:avLst/>
          </a:prstGeom>
          <a:noFill/>
        </p:spPr>
        <p:txBody>
          <a:bodyPr wrap="square" rtlCol="0">
            <a:spAutoFit/>
          </a:bodyPr>
          <a:p>
            <a:pPr indent="0">
              <a:buFont typeface="Arial" panose="02080604020202020204" charset="0"/>
              <a:buNone/>
            </a:pPr>
            <a:r>
              <a:rPr lang="x-none" altLang="en-CA" sz="3600" dirty="0" smtClean="0">
                <a:latin typeface="Noto Sans" charset="0"/>
              </a:rPr>
              <a:t>FoldX</a:t>
            </a:r>
            <a:endParaRPr lang="x-none" altLang="en-CA" sz="3600" dirty="0" smtClean="0">
              <a:latin typeface="Noto Sans" charset="0"/>
            </a:endParaRPr>
          </a:p>
        </p:txBody>
      </p:sp>
      <p:pic>
        <p:nvPicPr>
          <p:cNvPr id="3" name="Picture 2"/>
          <p:cNvPicPr>
            <a:picLocks noChangeAspect="1"/>
          </p:cNvPicPr>
          <p:nvPr/>
        </p:nvPicPr>
        <p:blipFill>
          <a:blip r:embed="rId1"/>
          <a:stretch>
            <a:fillRect/>
          </a:stretch>
        </p:blipFill>
        <p:spPr>
          <a:xfrm>
            <a:off x="3851910" y="2852420"/>
            <a:ext cx="4830445" cy="34855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Acknowledgements</a:t>
            </a:r>
            <a:endParaRPr lang="en-CA" dirty="0"/>
          </a:p>
        </p:txBody>
      </p:sp>
      <p:pic>
        <p:nvPicPr>
          <p:cNvPr id="4" name="Picture 2" descr="https://78462f86-a-311bfe43-s-sites.googlegroups.com/a/kimlab.org/www/members/IMG_1327.JPG?attachauth=ANoY7crBbUeSQjj2A9-rTac0ePO2MpAb-0AX4FZfExq11R3STMFp2F2XElKskfZpwOQ4afvWWPZYLRvqAvUxuEcoia0fbopZuDYEw9j-w_V_DiqsRTFnK5tPOzv02uUqWky2IPkMSPXyKVmJEBrZPGGN9-Ndw3fftxxfwqjcRmCVa62--IYRhBINGhf5IPqtmOnikPYRJPB8FsKL4kGMffQj7CKBb5IfiA%3D%3D&amp;attredirects=0"/>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4130" t="26873" r="43278" b="23960"/>
          <a:stretch>
            <a:fillRect/>
          </a:stretch>
        </p:blipFill>
        <p:spPr bwMode="auto">
          <a:xfrm>
            <a:off x="4228008" y="3237091"/>
            <a:ext cx="1766051" cy="1776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78462f86-a-311bfe43-s-sites.googlegroups.com/a/kimlab.org/www/members/joan4Sidhu1.jpg?attachauth=ANoY7cp5ObnABQ7NTJbshHBoaXmgAohbVbGnYEu29txrYlDcstDaQinLJGSSIndDQLGolDizh0rOt-mDLWwxYsenG2cWajJVsy1vQdQcHGQAc5u8KY_KfEuoPtFk9KkbifvMcn6WnmsbUYhC4OGcbUDbf3ozUpqHEyjkde4q2yZVqxsur1PTUUcuOUeUN3XniI-McQazK-09grrbAnFFWGGAbHQ26QOd6Q%3D%3D&amp;attredirect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2240" y="3140968"/>
            <a:ext cx="1440160" cy="20670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210230" y="5045289"/>
            <a:ext cx="1800200" cy="338554"/>
          </a:xfrm>
          <a:prstGeom prst="rect">
            <a:avLst/>
          </a:prstGeom>
          <a:noFill/>
        </p:spPr>
        <p:txBody>
          <a:bodyPr wrap="square" rtlCol="0">
            <a:spAutoFit/>
          </a:bodyPr>
          <a:lstStyle/>
          <a:p>
            <a:pPr algn="ctr"/>
            <a:r>
              <a:rPr lang="en-CA" sz="1600" dirty="0"/>
              <a:t>Clare </a:t>
            </a:r>
            <a:r>
              <a:rPr lang="en-CA" sz="1600" dirty="0" err="1"/>
              <a:t>Juhyun</a:t>
            </a:r>
            <a:r>
              <a:rPr lang="en-CA" sz="1600" dirty="0"/>
              <a:t> </a:t>
            </a:r>
            <a:r>
              <a:rPr lang="en-CA" sz="1600" dirty="0" err="1" smtClean="0"/>
              <a:t>Jeon</a:t>
            </a:r>
            <a:endParaRPr lang="en-CA" sz="1600" dirty="0"/>
          </a:p>
        </p:txBody>
      </p:sp>
      <p:sp>
        <p:nvSpPr>
          <p:cNvPr id="8" name="TextBox 7"/>
          <p:cNvSpPr txBox="1"/>
          <p:nvPr/>
        </p:nvSpPr>
        <p:spPr>
          <a:xfrm>
            <a:off x="491490" y="1374140"/>
            <a:ext cx="3464560" cy="4894580"/>
          </a:xfrm>
          <a:prstGeom prst="rect">
            <a:avLst/>
          </a:prstGeom>
          <a:noFill/>
        </p:spPr>
        <p:txBody>
          <a:bodyPr wrap="square" rtlCol="0">
            <a:spAutoFit/>
          </a:bodyPr>
          <a:lstStyle/>
          <a:p>
            <a:r>
              <a:rPr lang="en-CA" sz="2000" b="1" dirty="0" smtClean="0"/>
              <a:t>Supervisor</a:t>
            </a:r>
            <a:r>
              <a:rPr lang="en-CA" sz="2000" dirty="0" smtClean="0"/>
              <a:t>:</a:t>
            </a:r>
            <a:endParaRPr lang="en-CA" sz="2000" dirty="0" smtClean="0"/>
          </a:p>
          <a:p>
            <a:r>
              <a:rPr lang="en-CA" sz="2000" dirty="0" smtClean="0"/>
              <a:t>Philip </a:t>
            </a:r>
            <a:r>
              <a:rPr lang="en-CA" sz="2000" dirty="0"/>
              <a:t>M. </a:t>
            </a:r>
            <a:r>
              <a:rPr lang="en-CA" sz="2000" dirty="0" smtClean="0"/>
              <a:t>Kim</a:t>
            </a:r>
            <a:endParaRPr lang="en-CA" sz="2000" dirty="0" smtClean="0"/>
          </a:p>
          <a:p>
            <a:endParaRPr lang="en-CA" dirty="0"/>
          </a:p>
          <a:p>
            <a:r>
              <a:rPr lang="en-CA" b="1" dirty="0" smtClean="0"/>
              <a:t>Members of kimlab</a:t>
            </a:r>
            <a:r>
              <a:rPr lang="en-CA" dirty="0" smtClean="0"/>
              <a:t>:</a:t>
            </a:r>
            <a:endParaRPr lang="en-CA" dirty="0" smtClean="0"/>
          </a:p>
          <a:p>
            <a:r>
              <a:rPr lang="en-CA" dirty="0" err="1"/>
              <a:t>Recep</a:t>
            </a:r>
            <a:r>
              <a:rPr lang="en-CA" dirty="0"/>
              <a:t> </a:t>
            </a:r>
            <a:r>
              <a:rPr lang="en-CA" dirty="0" err="1" smtClean="0"/>
              <a:t>Colak</a:t>
            </a:r>
            <a:endParaRPr lang="en-CA" dirty="0" smtClean="0"/>
          </a:p>
          <a:p>
            <a:r>
              <a:rPr lang="en-CA" dirty="0" err="1" smtClean="0"/>
              <a:t>Carles</a:t>
            </a:r>
            <a:r>
              <a:rPr lang="en-CA" dirty="0" smtClean="0"/>
              <a:t> </a:t>
            </a:r>
            <a:r>
              <a:rPr lang="en-CA" dirty="0" err="1" smtClean="0"/>
              <a:t>Corbi</a:t>
            </a:r>
            <a:endParaRPr lang="en-CA" dirty="0" smtClean="0"/>
          </a:p>
          <a:p>
            <a:r>
              <a:rPr lang="en-CA" dirty="0"/>
              <a:t>Michael </a:t>
            </a:r>
            <a:r>
              <a:rPr lang="en-CA" dirty="0" err="1" smtClean="0"/>
              <a:t>Garton</a:t>
            </a:r>
            <a:endParaRPr lang="en-CA" dirty="0" smtClean="0"/>
          </a:p>
          <a:p>
            <a:r>
              <a:rPr lang="en-CA" dirty="0"/>
              <a:t>Clare </a:t>
            </a:r>
            <a:r>
              <a:rPr lang="en-CA" dirty="0" err="1"/>
              <a:t>Juhyun</a:t>
            </a:r>
            <a:r>
              <a:rPr lang="en-CA" dirty="0"/>
              <a:t> </a:t>
            </a:r>
            <a:r>
              <a:rPr lang="en-CA" dirty="0" err="1" smtClean="0"/>
              <a:t>Jeon</a:t>
            </a:r>
            <a:endParaRPr lang="en-CA" dirty="0" smtClean="0"/>
          </a:p>
          <a:p>
            <a:r>
              <a:rPr lang="en-CA" dirty="0"/>
              <a:t>Mark </a:t>
            </a:r>
            <a:r>
              <a:rPr lang="en-CA" dirty="0" smtClean="0"/>
              <a:t>Sun</a:t>
            </a:r>
            <a:endParaRPr lang="en-CA" dirty="0" smtClean="0"/>
          </a:p>
          <a:p>
            <a:r>
              <a:rPr lang="en-CA" dirty="0" smtClean="0"/>
              <a:t>Joan </a:t>
            </a:r>
            <a:r>
              <a:rPr lang="en-CA" dirty="0" err="1"/>
              <a:t>Teyra</a:t>
            </a:r>
            <a:endParaRPr lang="en-CA" dirty="0"/>
          </a:p>
          <a:p>
            <a:endParaRPr lang="en-CA" dirty="0" smtClean="0"/>
          </a:p>
          <a:p>
            <a:r>
              <a:rPr lang="en-CA" b="1" dirty="0" smtClean="0"/>
              <a:t>Project students</a:t>
            </a:r>
            <a:r>
              <a:rPr lang="en-CA" dirty="0" smtClean="0"/>
              <a:t>:</a:t>
            </a:r>
            <a:endParaRPr lang="en-CA" dirty="0" smtClean="0"/>
          </a:p>
          <a:p>
            <a:r>
              <a:rPr lang="en-CA" dirty="0" err="1"/>
              <a:t>Niklas</a:t>
            </a:r>
            <a:r>
              <a:rPr lang="en-CA" dirty="0"/>
              <a:t> </a:t>
            </a:r>
            <a:r>
              <a:rPr lang="en-CA" dirty="0" smtClean="0"/>
              <a:t>Berliner</a:t>
            </a:r>
            <a:endParaRPr lang="en-CA" dirty="0" smtClean="0"/>
          </a:p>
          <a:p>
            <a:r>
              <a:rPr lang="en-CA" dirty="0"/>
              <a:t>Andres Felipe </a:t>
            </a:r>
            <a:r>
              <a:rPr lang="en-CA" dirty="0" err="1"/>
              <a:t>Giraldo</a:t>
            </a:r>
            <a:r>
              <a:rPr lang="en-CA" dirty="0"/>
              <a:t> </a:t>
            </a:r>
            <a:r>
              <a:rPr lang="en-CA" dirty="0" err="1" smtClean="0"/>
              <a:t>Forero</a:t>
            </a:r>
            <a:endParaRPr lang="en-CA" dirty="0" smtClean="0"/>
          </a:p>
          <a:p>
            <a:r>
              <a:rPr lang="en-CA" dirty="0" err="1"/>
              <a:t>Hanif</a:t>
            </a:r>
            <a:r>
              <a:rPr lang="en-CA" dirty="0"/>
              <a:t> </a:t>
            </a:r>
            <a:r>
              <a:rPr lang="en-CA" dirty="0" err="1" smtClean="0"/>
              <a:t>Jetha</a:t>
            </a:r>
            <a:endParaRPr lang="en-CA" dirty="0" smtClean="0"/>
          </a:p>
          <a:p>
            <a:r>
              <a:rPr lang="en-CA" dirty="0"/>
              <a:t>Sebastian </a:t>
            </a:r>
            <a:r>
              <a:rPr lang="en-CA" dirty="0" smtClean="0"/>
              <a:t>Garcia Lopez </a:t>
            </a:r>
            <a:endParaRPr lang="en-CA" dirty="0" smtClean="0"/>
          </a:p>
          <a:p>
            <a:r>
              <a:rPr lang="en-CA" dirty="0" smtClean="0"/>
              <a:t>Daniel </a:t>
            </a:r>
            <a:r>
              <a:rPr lang="en-CA" dirty="0" err="1" smtClean="0"/>
              <a:t>Witvliet</a:t>
            </a:r>
            <a:endParaRPr lang="en-CA" dirty="0"/>
          </a:p>
        </p:txBody>
      </p:sp>
      <p:sp>
        <p:nvSpPr>
          <p:cNvPr id="11" name="TextBox 10"/>
          <p:cNvSpPr txBox="1"/>
          <p:nvPr/>
        </p:nvSpPr>
        <p:spPr>
          <a:xfrm>
            <a:off x="6874526" y="5211343"/>
            <a:ext cx="1155588" cy="338554"/>
          </a:xfrm>
          <a:prstGeom prst="rect">
            <a:avLst/>
          </a:prstGeom>
          <a:noFill/>
        </p:spPr>
        <p:txBody>
          <a:bodyPr wrap="square" rtlCol="0">
            <a:spAutoFit/>
          </a:bodyPr>
          <a:lstStyle/>
          <a:p>
            <a:pPr algn="ctr"/>
            <a:r>
              <a:rPr lang="en-CA" sz="1600" dirty="0"/>
              <a:t>Joan </a:t>
            </a:r>
            <a:r>
              <a:rPr lang="en-CA" sz="1600" dirty="0" err="1"/>
              <a:t>Teyra</a:t>
            </a:r>
            <a:endParaRPr lang="en-CA" sz="1600" dirty="0"/>
          </a:p>
        </p:txBody>
      </p:sp>
      <p:pic>
        <p:nvPicPr>
          <p:cNvPr id="10242" name="Picture 2" descr="Kim Laboratory Websit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254" y="1743919"/>
            <a:ext cx="3295650" cy="9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CA" dirty="0" smtClean="0"/>
              <a:t>Overview</a:t>
            </a:r>
            <a:endParaRPr lang="en-CA" dirty="0"/>
          </a:p>
        </p:txBody>
      </p:sp>
      <p:sp>
        <p:nvSpPr>
          <p:cNvPr id="6" name="TextBox 5"/>
          <p:cNvSpPr txBox="1"/>
          <p:nvPr/>
        </p:nvSpPr>
        <p:spPr>
          <a:xfrm>
            <a:off x="6444208" y="3391832"/>
            <a:ext cx="2520280" cy="1477328"/>
          </a:xfrm>
          <a:prstGeom prst="rect">
            <a:avLst/>
          </a:prstGeom>
          <a:noFill/>
        </p:spPr>
        <p:txBody>
          <a:bodyPr wrap="square" rtlCol="0">
            <a:spAutoFit/>
          </a:bodyPr>
          <a:lstStyle/>
          <a:p>
            <a:r>
              <a:rPr lang="en-CA" b="1" dirty="0" smtClean="0"/>
              <a:t>Goal:</a:t>
            </a:r>
            <a:r>
              <a:rPr lang="en-CA" dirty="0" smtClean="0"/>
              <a:t> Predict the effect of mutations on protein stability and protein interaction affinity on a genome-wide scale.</a:t>
            </a:r>
            <a:endParaRPr lang="en-CA" dirty="0"/>
          </a:p>
        </p:txBody>
      </p:sp>
      <p:sp>
        <p:nvSpPr>
          <p:cNvPr id="7" name="TextBox 6"/>
          <p:cNvSpPr txBox="1"/>
          <p:nvPr/>
        </p:nvSpPr>
        <p:spPr>
          <a:xfrm>
            <a:off x="220580" y="4941168"/>
            <a:ext cx="3991380" cy="1477328"/>
          </a:xfrm>
          <a:prstGeom prst="rect">
            <a:avLst/>
          </a:prstGeom>
          <a:noFill/>
        </p:spPr>
        <p:txBody>
          <a:bodyPr wrap="square" rtlCol="0">
            <a:spAutoFit/>
          </a:bodyPr>
          <a:lstStyle/>
          <a:p>
            <a:r>
              <a:rPr lang="en-CA" b="1" dirty="0" smtClean="0"/>
              <a:t>Profs</a:t>
            </a:r>
            <a:endParaRPr lang="en-CA" b="1" dirty="0" smtClean="0"/>
          </a:p>
          <a:p>
            <a:pPr marL="285750" indent="-285750">
              <a:buFontTx/>
              <a:buChar char="-"/>
            </a:pPr>
            <a:r>
              <a:rPr lang="en-CA" dirty="0"/>
              <a:t>Accurate domain </a:t>
            </a:r>
            <a:r>
              <a:rPr lang="en-CA" dirty="0" smtClean="0"/>
              <a:t>definitions for all proteins in a given organism.</a:t>
            </a:r>
            <a:endParaRPr lang="en-CA" dirty="0"/>
          </a:p>
          <a:p>
            <a:pPr marL="285750" indent="-285750">
              <a:buFontTx/>
              <a:buChar char="-"/>
            </a:pPr>
            <a:r>
              <a:rPr lang="en-CA" dirty="0"/>
              <a:t>Structural templates for domains and domain-domain </a:t>
            </a:r>
            <a:r>
              <a:rPr lang="en-CA" dirty="0" smtClean="0"/>
              <a:t>interactions.</a:t>
            </a:r>
            <a:endParaRPr lang="en-CA" dirty="0"/>
          </a:p>
        </p:txBody>
      </p:sp>
      <p:sp>
        <p:nvSpPr>
          <p:cNvPr id="11" name="TextBox 10"/>
          <p:cNvSpPr txBox="1"/>
          <p:nvPr/>
        </p:nvSpPr>
        <p:spPr>
          <a:xfrm>
            <a:off x="4499992" y="4941168"/>
            <a:ext cx="4536504" cy="1754326"/>
          </a:xfrm>
          <a:prstGeom prst="rect">
            <a:avLst/>
          </a:prstGeom>
          <a:noFill/>
        </p:spPr>
        <p:txBody>
          <a:bodyPr wrap="square" rtlCol="0">
            <a:spAutoFit/>
          </a:bodyPr>
          <a:lstStyle/>
          <a:p>
            <a:r>
              <a:rPr lang="en-CA" b="1" dirty="0" smtClean="0"/>
              <a:t>ELASPIC</a:t>
            </a:r>
            <a:endParaRPr lang="en-CA" b="1" dirty="0" smtClean="0"/>
          </a:p>
          <a:p>
            <a:pPr marL="285750" indent="-285750">
              <a:buFontTx/>
              <a:buChar char="-"/>
            </a:pPr>
            <a:r>
              <a:rPr lang="en-CA" dirty="0" smtClean="0"/>
              <a:t>Homology </a:t>
            </a:r>
            <a:r>
              <a:rPr lang="en-CA" dirty="0"/>
              <a:t>models of </a:t>
            </a:r>
            <a:r>
              <a:rPr lang="en-CA" dirty="0" smtClean="0"/>
              <a:t>domains </a:t>
            </a:r>
            <a:r>
              <a:rPr lang="en-CA" dirty="0"/>
              <a:t>and domain </a:t>
            </a:r>
            <a:r>
              <a:rPr lang="en-CA" dirty="0" smtClean="0"/>
              <a:t>interactions.</a:t>
            </a:r>
            <a:endParaRPr lang="en-CA" dirty="0"/>
          </a:p>
          <a:p>
            <a:pPr marL="285750" indent="-285750">
              <a:buFontTx/>
              <a:buChar char="-"/>
            </a:pPr>
            <a:r>
              <a:rPr lang="en-CA" dirty="0"/>
              <a:t>A classifier trained to predict the effect of mutations on protein stability and protein interaction affinity</a:t>
            </a:r>
            <a:r>
              <a:rPr lang="en-CA" dirty="0" smtClean="0"/>
              <a:t>.</a:t>
            </a:r>
            <a:endParaRPr lang="en-CA" dirty="0"/>
          </a:p>
        </p:txBody>
      </p:sp>
      <p:grpSp>
        <p:nvGrpSpPr>
          <p:cNvPr id="14" name="Group 13"/>
          <p:cNvGrpSpPr/>
          <p:nvPr/>
        </p:nvGrpSpPr>
        <p:grpSpPr>
          <a:xfrm>
            <a:off x="107504" y="764703"/>
            <a:ext cx="6017732" cy="4104457"/>
            <a:chOff x="107504" y="764703"/>
            <a:chExt cx="6017732" cy="4104457"/>
          </a:xfrm>
        </p:grpSpPr>
        <p:pic>
          <p:nvPicPr>
            <p:cNvPr id="13314" name="Picture 2" descr="Structural analysis of the E. coli binary interacto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580" y="764703"/>
              <a:ext cx="5904656" cy="39697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107504" y="4607550"/>
              <a:ext cx="2581156" cy="261610"/>
            </a:xfrm>
            <a:prstGeom prst="rect">
              <a:avLst/>
            </a:prstGeom>
          </p:spPr>
          <p:txBody>
            <a:bodyPr wrap="none">
              <a:spAutoFit/>
            </a:bodyPr>
            <a:lstStyle/>
            <a:p>
              <a:r>
                <a:rPr lang="en-CA" sz="1100" dirty="0" err="1" smtClean="0"/>
                <a:t>Rajagopala</a:t>
              </a:r>
              <a:r>
                <a:rPr lang="en-CA" sz="1100" dirty="0"/>
                <a:t> </a:t>
              </a:r>
              <a:r>
                <a:rPr lang="en-CA" sz="1100" dirty="0" smtClean="0"/>
                <a:t>S. </a:t>
              </a:r>
              <a:r>
                <a:rPr lang="en-CA" sz="1100" i="1" dirty="0" smtClean="0"/>
                <a:t>et al.</a:t>
              </a:r>
              <a:r>
                <a:rPr lang="en-CA" sz="1100" dirty="0" smtClean="0"/>
                <a:t>, Nature Biotech., 2014</a:t>
              </a:r>
              <a:endParaRPr lang="en-CA" sz="1100" dirty="0"/>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Future directions</a:t>
            </a:r>
            <a:endParaRPr lang="en-CA" dirty="0"/>
          </a:p>
        </p:txBody>
      </p:sp>
      <p:pic>
        <p:nvPicPr>
          <p:cNvPr id="18434" name="Picture 2" descr="https://www.synapse.org/Portal/filehandle?ownerId=syn4231880&amp;ownerType=ENTITY&amp;fileName=astrazeneca-sanger-banner-2.jpg&amp;preview=false&amp;wikiId=23192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504" y="908720"/>
            <a:ext cx="8928993" cy="190790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31540" y="3356992"/>
            <a:ext cx="8280920" cy="2462213"/>
          </a:xfrm>
          <a:prstGeom prst="rect">
            <a:avLst/>
          </a:prstGeom>
        </p:spPr>
        <p:txBody>
          <a:bodyPr wrap="square">
            <a:spAutoFit/>
          </a:bodyPr>
          <a:lstStyle/>
          <a:p>
            <a:pPr marL="285750" indent="-285750">
              <a:spcBef>
                <a:spcPts val="1200"/>
              </a:spcBef>
              <a:buFont typeface="Arial" panose="02080604020202020204" charset="0"/>
              <a:buChar char="•"/>
            </a:pPr>
            <a:r>
              <a:rPr lang="en-US" sz="2400" dirty="0" smtClean="0">
                <a:solidFill>
                  <a:srgbClr val="000000"/>
                </a:solidFill>
                <a:latin typeface="Helvetica Neue"/>
              </a:rPr>
              <a:t>~</a:t>
            </a:r>
            <a:r>
              <a:rPr lang="en-US" sz="2400" dirty="0">
                <a:solidFill>
                  <a:srgbClr val="000000"/>
                </a:solidFill>
                <a:latin typeface="Helvetica Neue"/>
              </a:rPr>
              <a:t>30k experimentally tested drug combinations measuring cell viability over 140 drugs and 120 cancer cell lines (primarily colon, lung, and breast), and monotherapy drug response data for each drug and cell </a:t>
            </a:r>
            <a:r>
              <a:rPr lang="en-US" sz="2400" dirty="0" smtClean="0">
                <a:solidFill>
                  <a:srgbClr val="000000"/>
                </a:solidFill>
                <a:latin typeface="Helvetica Neue"/>
              </a:rPr>
              <a:t>line.</a:t>
            </a:r>
            <a:endParaRPr lang="en-US" sz="2400" dirty="0" smtClean="0">
              <a:solidFill>
                <a:srgbClr val="000000"/>
              </a:solidFill>
              <a:latin typeface="Helvetica Neue"/>
            </a:endParaRPr>
          </a:p>
          <a:p>
            <a:pPr marL="285750" indent="-285750">
              <a:spcBef>
                <a:spcPts val="1200"/>
              </a:spcBef>
              <a:buFont typeface="Arial" panose="02080604020202020204" charset="0"/>
              <a:buChar char="•"/>
            </a:pPr>
            <a:r>
              <a:rPr lang="en-US" sz="2400" dirty="0" smtClean="0">
                <a:solidFill>
                  <a:srgbClr val="000000"/>
                </a:solidFill>
                <a:latin typeface="Helvetica Neue"/>
              </a:rPr>
              <a:t>Genomic </a:t>
            </a:r>
            <a:r>
              <a:rPr lang="en-US" sz="2400" dirty="0">
                <a:solidFill>
                  <a:srgbClr val="000000"/>
                </a:solidFill>
                <a:latin typeface="Helvetica Neue"/>
              </a:rPr>
              <a:t>data including gene expression, somatic mutation, copy-number alterations, and methylation </a:t>
            </a:r>
            <a:r>
              <a:rPr lang="en-US" sz="2400" dirty="0" smtClean="0">
                <a:solidFill>
                  <a:srgbClr val="000000"/>
                </a:solidFill>
                <a:latin typeface="Helvetica Neue"/>
              </a:rPr>
              <a:t>data.</a:t>
            </a:r>
            <a:endParaRPr lang="en-CA" sz="2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Profs vs. Gene3D</a:t>
            </a:r>
            <a:endParaRPr lang="en-CA" dirty="0"/>
          </a:p>
        </p:txBody>
      </p:sp>
      <p:grpSp>
        <p:nvGrpSpPr>
          <p:cNvPr id="93" name="Group 92"/>
          <p:cNvGrpSpPr/>
          <p:nvPr/>
        </p:nvGrpSpPr>
        <p:grpSpPr>
          <a:xfrm>
            <a:off x="192489" y="3280628"/>
            <a:ext cx="2651319" cy="2740660"/>
            <a:chOff x="35496" y="1624444"/>
            <a:chExt cx="2651319" cy="2740660"/>
          </a:xfrm>
        </p:grpSpPr>
        <p:grpSp>
          <p:nvGrpSpPr>
            <p:cNvPr id="49" name="Group 48"/>
            <p:cNvGrpSpPr/>
            <p:nvPr/>
          </p:nvGrpSpPr>
          <p:grpSpPr>
            <a:xfrm>
              <a:off x="179512" y="2504783"/>
              <a:ext cx="2357683" cy="1860321"/>
              <a:chOff x="2627784" y="1772816"/>
              <a:chExt cx="1486691" cy="1173068"/>
            </a:xfrm>
          </p:grpSpPr>
          <p:sp>
            <p:nvSpPr>
              <p:cNvPr id="51" name="TextBox 50"/>
              <p:cNvSpPr txBox="1"/>
              <p:nvPr/>
            </p:nvSpPr>
            <p:spPr>
              <a:xfrm>
                <a:off x="2627784" y="2554658"/>
                <a:ext cx="640391" cy="391226"/>
              </a:xfrm>
              <a:prstGeom prst="rect">
                <a:avLst/>
              </a:prstGeom>
              <a:noFill/>
            </p:spPr>
            <p:txBody>
              <a:bodyPr wrap="square" rtlCol="0" anchor="b">
                <a:spAutoFit/>
              </a:bodyPr>
              <a:lstStyle/>
              <a:p>
                <a:r>
                  <a:rPr lang="en-CA" sz="2800" dirty="0" smtClean="0"/>
                  <a:t>…</a:t>
                </a:r>
                <a:endParaRPr lang="en-CA" sz="2800" dirty="0"/>
              </a:p>
            </p:txBody>
          </p:sp>
          <p:cxnSp>
            <p:nvCxnSpPr>
              <p:cNvPr id="52" name="Straight Connector 51"/>
              <p:cNvCxnSpPr/>
              <p:nvPr/>
            </p:nvCxnSpPr>
            <p:spPr>
              <a:xfrm>
                <a:off x="2733547" y="262533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2733548" y="1824602"/>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733548" y="198706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2733548" y="2149526"/>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2733548" y="231198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2733548" y="2474450"/>
                <a:ext cx="1380927" cy="0"/>
              </a:xfrm>
              <a:prstGeom prst="line">
                <a:avLst/>
              </a:prstGeom>
            </p:spPr>
            <p:style>
              <a:lnRef idx="1">
                <a:schemeClr val="dk1"/>
              </a:lnRef>
              <a:fillRef idx="0">
                <a:schemeClr val="dk1"/>
              </a:fillRef>
              <a:effectRef idx="0">
                <a:schemeClr val="dk1"/>
              </a:effectRef>
              <a:fontRef idx="minor">
                <a:schemeClr val="tx1"/>
              </a:fontRef>
            </p:style>
          </p:cxnSp>
          <p:sp>
            <p:nvSpPr>
              <p:cNvPr id="58" name="Rectangle 57"/>
              <p:cNvSpPr/>
              <p:nvPr/>
            </p:nvSpPr>
            <p:spPr>
              <a:xfrm>
                <a:off x="3220934" y="1772816"/>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58"/>
              <p:cNvSpPr/>
              <p:nvPr/>
            </p:nvSpPr>
            <p:spPr>
              <a:xfrm>
                <a:off x="2896011" y="2097740"/>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59"/>
              <p:cNvSpPr/>
              <p:nvPr/>
            </p:nvSpPr>
            <p:spPr>
              <a:xfrm>
                <a:off x="2879473" y="2422664"/>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60"/>
              <p:cNvSpPr/>
              <p:nvPr/>
            </p:nvSpPr>
            <p:spPr>
              <a:xfrm>
                <a:off x="3627089" y="2422664"/>
                <a:ext cx="324924" cy="1035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p:cNvSpPr/>
              <p:nvPr/>
            </p:nvSpPr>
            <p:spPr>
              <a:xfrm>
                <a:off x="3426343" y="1935278"/>
                <a:ext cx="406155" cy="10357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0" name="TextBox 49"/>
            <p:cNvSpPr txBox="1"/>
            <p:nvPr/>
          </p:nvSpPr>
          <p:spPr>
            <a:xfrm>
              <a:off x="35496" y="1624444"/>
              <a:ext cx="2651319" cy="707886"/>
            </a:xfrm>
            <a:prstGeom prst="rect">
              <a:avLst/>
            </a:prstGeom>
            <a:noFill/>
          </p:spPr>
          <p:txBody>
            <a:bodyPr wrap="square" rtlCol="0">
              <a:spAutoFit/>
            </a:bodyPr>
            <a:lstStyle/>
            <a:p>
              <a:pPr algn="ctr"/>
              <a:r>
                <a:rPr lang="en-CA" sz="2000" dirty="0" smtClean="0"/>
                <a:t>CATH annotations of structures in the PDB</a:t>
              </a:r>
              <a:endParaRPr lang="en-CA" sz="2000" dirty="0"/>
            </a:p>
          </p:txBody>
        </p:sp>
      </p:grpSp>
      <p:grpSp>
        <p:nvGrpSpPr>
          <p:cNvPr id="94" name="Group 93"/>
          <p:cNvGrpSpPr/>
          <p:nvPr/>
        </p:nvGrpSpPr>
        <p:grpSpPr>
          <a:xfrm>
            <a:off x="6444208" y="3280628"/>
            <a:ext cx="2468927" cy="2452628"/>
            <a:chOff x="6495561" y="1624444"/>
            <a:chExt cx="2468927" cy="2452628"/>
          </a:xfrm>
        </p:grpSpPr>
        <p:grpSp>
          <p:nvGrpSpPr>
            <p:cNvPr id="64" name="Group 63"/>
            <p:cNvGrpSpPr/>
            <p:nvPr/>
          </p:nvGrpSpPr>
          <p:grpSpPr>
            <a:xfrm>
              <a:off x="6804248" y="2594878"/>
              <a:ext cx="1878463" cy="1482194"/>
              <a:chOff x="7261773" y="1679868"/>
              <a:chExt cx="1486691" cy="1173068"/>
            </a:xfrm>
          </p:grpSpPr>
          <p:sp>
            <p:nvSpPr>
              <p:cNvPr id="66" name="TextBox 65"/>
              <p:cNvSpPr txBox="1"/>
              <p:nvPr/>
            </p:nvSpPr>
            <p:spPr>
              <a:xfrm>
                <a:off x="7261773" y="2438839"/>
                <a:ext cx="640391" cy="414097"/>
              </a:xfrm>
              <a:prstGeom prst="rect">
                <a:avLst/>
              </a:prstGeom>
              <a:noFill/>
            </p:spPr>
            <p:txBody>
              <a:bodyPr wrap="square" rtlCol="0" anchor="b">
                <a:spAutoFit/>
              </a:bodyPr>
              <a:lstStyle/>
              <a:p>
                <a:r>
                  <a:rPr lang="en-CA" sz="2800" dirty="0" smtClean="0"/>
                  <a:t>…</a:t>
                </a:r>
                <a:endParaRPr lang="en-CA" sz="2800" dirty="0"/>
              </a:p>
            </p:txBody>
          </p:sp>
          <p:cxnSp>
            <p:nvCxnSpPr>
              <p:cNvPr id="67" name="Straight Connector 66"/>
              <p:cNvCxnSpPr/>
              <p:nvPr/>
            </p:nvCxnSpPr>
            <p:spPr>
              <a:xfrm>
                <a:off x="7367537" y="1731654"/>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p:cNvCxnSpPr/>
              <p:nvPr/>
            </p:nvCxnSpPr>
            <p:spPr>
              <a:xfrm>
                <a:off x="7367537" y="2056578"/>
                <a:ext cx="1380927" cy="0"/>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a:off x="7367537" y="2381502"/>
                <a:ext cx="1380927" cy="0"/>
              </a:xfrm>
              <a:prstGeom prst="line">
                <a:avLst/>
              </a:prstGeom>
            </p:spPr>
            <p:style>
              <a:lnRef idx="1">
                <a:schemeClr val="dk1"/>
              </a:lnRef>
              <a:fillRef idx="0">
                <a:schemeClr val="dk1"/>
              </a:fillRef>
              <a:effectRef idx="0">
                <a:schemeClr val="dk1"/>
              </a:effectRef>
              <a:fontRef idx="minor">
                <a:schemeClr val="tx1"/>
              </a:fontRef>
            </p:style>
          </p:cxnSp>
          <p:sp>
            <p:nvSpPr>
              <p:cNvPr id="70" name="Rectangle 69"/>
              <p:cNvSpPr/>
              <p:nvPr/>
            </p:nvSpPr>
            <p:spPr>
              <a:xfrm>
                <a:off x="7854923" y="1679868"/>
                <a:ext cx="406155" cy="1035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Rectangle 70"/>
              <p:cNvSpPr/>
              <p:nvPr/>
            </p:nvSpPr>
            <p:spPr>
              <a:xfrm>
                <a:off x="7530000" y="2004792"/>
                <a:ext cx="496842" cy="10357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Rectangle 71"/>
              <p:cNvSpPr/>
              <p:nvPr/>
            </p:nvSpPr>
            <p:spPr>
              <a:xfrm>
                <a:off x="7513462" y="2329716"/>
                <a:ext cx="414490" cy="1035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65" name="TextBox 64"/>
            <p:cNvSpPr txBox="1"/>
            <p:nvPr/>
          </p:nvSpPr>
          <p:spPr>
            <a:xfrm>
              <a:off x="6495561" y="1624444"/>
              <a:ext cx="2468927" cy="707886"/>
            </a:xfrm>
            <a:prstGeom prst="rect">
              <a:avLst/>
            </a:prstGeom>
            <a:noFill/>
          </p:spPr>
          <p:txBody>
            <a:bodyPr wrap="square" rtlCol="0">
              <a:spAutoFit/>
            </a:bodyPr>
            <a:lstStyle/>
            <a:p>
              <a:pPr algn="ctr"/>
              <a:r>
                <a:rPr lang="en-CA" sz="2000" dirty="0" smtClean="0"/>
                <a:t>CATH annotations for proteins in Uniprot</a:t>
              </a:r>
              <a:endParaRPr lang="en-CA" sz="2000" dirty="0"/>
            </a:p>
          </p:txBody>
        </p:sp>
      </p:grpSp>
      <p:grpSp>
        <p:nvGrpSpPr>
          <p:cNvPr id="92" name="Group 91"/>
          <p:cNvGrpSpPr/>
          <p:nvPr/>
        </p:nvGrpSpPr>
        <p:grpSpPr>
          <a:xfrm>
            <a:off x="3491880" y="3356992"/>
            <a:ext cx="2448272" cy="2036391"/>
            <a:chOff x="3396976" y="3629960"/>
            <a:chExt cx="2448272" cy="1599240"/>
          </a:xfrm>
        </p:grpSpPr>
        <p:grpSp>
          <p:nvGrpSpPr>
            <p:cNvPr id="73" name="Group 72"/>
            <p:cNvGrpSpPr/>
            <p:nvPr/>
          </p:nvGrpSpPr>
          <p:grpSpPr>
            <a:xfrm>
              <a:off x="3396976" y="3629960"/>
              <a:ext cx="2448272" cy="1599240"/>
              <a:chOff x="4427984" y="1196752"/>
              <a:chExt cx="2448272" cy="1599240"/>
            </a:xfrm>
          </p:grpSpPr>
          <p:sp>
            <p:nvSpPr>
              <p:cNvPr id="74" name="Rectangle 73"/>
              <p:cNvSpPr/>
              <p:nvPr/>
            </p:nvSpPr>
            <p:spPr>
              <a:xfrm>
                <a:off x="4427984" y="1196752"/>
                <a:ext cx="2448272" cy="15992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75" name="TextBox 74"/>
              <p:cNvSpPr txBox="1"/>
              <p:nvPr/>
            </p:nvSpPr>
            <p:spPr>
              <a:xfrm>
                <a:off x="4427984" y="1201885"/>
                <a:ext cx="2444542" cy="400110"/>
              </a:xfrm>
              <a:prstGeom prst="rect">
                <a:avLst/>
              </a:prstGeom>
              <a:noFill/>
            </p:spPr>
            <p:txBody>
              <a:bodyPr wrap="square" rtlCol="0">
                <a:spAutoFit/>
              </a:bodyPr>
              <a:lstStyle/>
              <a:p>
                <a:pPr algn="ctr"/>
                <a:r>
                  <a:rPr lang="en-CA" sz="2000" dirty="0" smtClean="0"/>
                  <a:t>Library of HMMs</a:t>
                </a:r>
                <a:endParaRPr lang="en-CA" sz="2000" dirty="0"/>
              </a:p>
            </p:txBody>
          </p:sp>
          <p:grpSp>
            <p:nvGrpSpPr>
              <p:cNvPr id="76" name="Group 75"/>
              <p:cNvGrpSpPr/>
              <p:nvPr/>
            </p:nvGrpSpPr>
            <p:grpSpPr>
              <a:xfrm>
                <a:off x="4716019" y="1628800"/>
                <a:ext cx="1800197" cy="778204"/>
                <a:chOff x="4716019" y="1700808"/>
                <a:chExt cx="1800197" cy="778204"/>
              </a:xfrm>
            </p:grpSpPr>
            <p:grpSp>
              <p:nvGrpSpPr>
                <p:cNvPr id="77" name="Group 76"/>
                <p:cNvGrpSpPr/>
                <p:nvPr/>
              </p:nvGrpSpPr>
              <p:grpSpPr>
                <a:xfrm>
                  <a:off x="4716019" y="1700808"/>
                  <a:ext cx="792085" cy="314219"/>
                  <a:chOff x="4499992" y="1700808"/>
                  <a:chExt cx="792085" cy="314219"/>
                </a:xfrm>
              </p:grpSpPr>
              <p:sp>
                <p:nvSpPr>
                  <p:cNvPr id="87" name="Flowchart: Magnetic Disk 86"/>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8" name="TextBox 87"/>
                  <p:cNvSpPr txBox="1"/>
                  <p:nvPr/>
                </p:nvSpPr>
                <p:spPr>
                  <a:xfrm>
                    <a:off x="4499992" y="1700808"/>
                    <a:ext cx="609883" cy="314219"/>
                  </a:xfrm>
                  <a:prstGeom prst="rect">
                    <a:avLst/>
                  </a:prstGeom>
                  <a:noFill/>
                </p:spPr>
                <p:txBody>
                  <a:bodyPr wrap="square" rtlCol="0">
                    <a:spAutoFit/>
                  </a:bodyPr>
                  <a:lstStyle/>
                  <a:p>
                    <a:pPr algn="ctr"/>
                    <a:r>
                      <a:rPr lang="en-CA" sz="1000" dirty="0" smtClean="0"/>
                      <a:t>CATH A HMM</a:t>
                    </a:r>
                    <a:endParaRPr lang="en-CA" sz="1000" dirty="0"/>
                  </a:p>
                </p:txBody>
              </p:sp>
            </p:grpSp>
            <p:grpSp>
              <p:nvGrpSpPr>
                <p:cNvPr id="78" name="Group 77"/>
                <p:cNvGrpSpPr/>
                <p:nvPr/>
              </p:nvGrpSpPr>
              <p:grpSpPr>
                <a:xfrm>
                  <a:off x="4716019" y="2164794"/>
                  <a:ext cx="792085" cy="314218"/>
                  <a:chOff x="4499992" y="1700808"/>
                  <a:chExt cx="792085" cy="314218"/>
                </a:xfrm>
              </p:grpSpPr>
              <p:sp>
                <p:nvSpPr>
                  <p:cNvPr id="85" name="Flowchart: Magnetic Disk 84"/>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6" name="TextBox 85"/>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nvGrpSpPr>
                <p:cNvPr id="79" name="Group 78"/>
                <p:cNvGrpSpPr/>
                <p:nvPr/>
              </p:nvGrpSpPr>
              <p:grpSpPr>
                <a:xfrm>
                  <a:off x="5724131" y="1700808"/>
                  <a:ext cx="792085" cy="314218"/>
                  <a:chOff x="4499992" y="1700808"/>
                  <a:chExt cx="792085" cy="314218"/>
                </a:xfrm>
              </p:grpSpPr>
              <p:sp>
                <p:nvSpPr>
                  <p:cNvPr id="83" name="Flowchart: Magnetic Disk 82"/>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TextBox 83"/>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nvGrpSpPr>
                <p:cNvPr id="80" name="Group 79"/>
                <p:cNvGrpSpPr/>
                <p:nvPr/>
              </p:nvGrpSpPr>
              <p:grpSpPr>
                <a:xfrm>
                  <a:off x="5724131" y="2164794"/>
                  <a:ext cx="792085" cy="314218"/>
                  <a:chOff x="4499992" y="1700808"/>
                  <a:chExt cx="792085" cy="314218"/>
                </a:xfrm>
              </p:grpSpPr>
              <p:sp>
                <p:nvSpPr>
                  <p:cNvPr id="81" name="Flowchart: Magnetic Disk 80"/>
                  <p:cNvSpPr/>
                  <p:nvPr/>
                </p:nvSpPr>
                <p:spPr>
                  <a:xfrm>
                    <a:off x="5074196" y="1790187"/>
                    <a:ext cx="217881" cy="221352"/>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TextBox 81"/>
                  <p:cNvSpPr txBox="1"/>
                  <p:nvPr/>
                </p:nvSpPr>
                <p:spPr>
                  <a:xfrm>
                    <a:off x="4499992" y="1700808"/>
                    <a:ext cx="609883" cy="314218"/>
                  </a:xfrm>
                  <a:prstGeom prst="rect">
                    <a:avLst/>
                  </a:prstGeom>
                  <a:noFill/>
                </p:spPr>
                <p:txBody>
                  <a:bodyPr wrap="square" rtlCol="0">
                    <a:spAutoFit/>
                  </a:bodyPr>
                  <a:lstStyle/>
                  <a:p>
                    <a:pPr algn="ctr"/>
                    <a:r>
                      <a:rPr lang="en-CA" sz="1000" dirty="0"/>
                      <a:t>CATH A HMM</a:t>
                    </a:r>
                  </a:p>
                </p:txBody>
              </p:sp>
            </p:grpSp>
          </p:grpSp>
        </p:grpSp>
        <p:sp>
          <p:nvSpPr>
            <p:cNvPr id="89" name="TextBox 88"/>
            <p:cNvSpPr txBox="1"/>
            <p:nvPr/>
          </p:nvSpPr>
          <p:spPr>
            <a:xfrm>
              <a:off x="3829024" y="4720041"/>
              <a:ext cx="640391" cy="461665"/>
            </a:xfrm>
            <a:prstGeom prst="rect">
              <a:avLst/>
            </a:prstGeom>
            <a:noFill/>
          </p:spPr>
          <p:txBody>
            <a:bodyPr wrap="square" rtlCol="0">
              <a:spAutoFit/>
            </a:bodyPr>
            <a:lstStyle/>
            <a:p>
              <a:r>
                <a:rPr lang="en-CA" sz="2400" dirty="0" smtClean="0"/>
                <a:t>…</a:t>
              </a:r>
              <a:endParaRPr lang="en-CA" sz="2400" dirty="0"/>
            </a:p>
          </p:txBody>
        </p:sp>
      </p:grpSp>
      <p:sp>
        <p:nvSpPr>
          <p:cNvPr id="90" name="Right Arrow 89"/>
          <p:cNvSpPr/>
          <p:nvPr/>
        </p:nvSpPr>
        <p:spPr>
          <a:xfrm>
            <a:off x="2840098" y="428799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1" name="Right Arrow 90"/>
          <p:cNvSpPr/>
          <p:nvPr/>
        </p:nvSpPr>
        <p:spPr>
          <a:xfrm>
            <a:off x="6224474" y="4287993"/>
            <a:ext cx="363750" cy="24382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1883" y="1191609"/>
            <a:ext cx="7000235" cy="138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Profs vs. Gene3D: domain length</a:t>
            </a:r>
            <a:endParaRPr lang="en-CA" dirty="0"/>
          </a:p>
        </p:txBody>
      </p:sp>
      <p:pic>
        <p:nvPicPr>
          <p:cNvPr id="7170" name="Picture 2" descr="C:\Files\KimLab\documents\presentations\lab-meetings\15-03-21\domain_length_by_source.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600" y="2577607"/>
            <a:ext cx="7200000" cy="351568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7020272" y="940658"/>
            <a:ext cx="1783350" cy="1192198"/>
            <a:chOff x="7020272" y="940658"/>
            <a:chExt cx="1783350" cy="1192198"/>
          </a:xfrm>
        </p:grpSpPr>
        <p:grpSp>
          <p:nvGrpSpPr>
            <p:cNvPr id="21" name="Group 20"/>
            <p:cNvGrpSpPr/>
            <p:nvPr/>
          </p:nvGrpSpPr>
          <p:grpSpPr>
            <a:xfrm>
              <a:off x="7020272" y="1326830"/>
              <a:ext cx="1783350" cy="806026"/>
              <a:chOff x="7181138" y="1052736"/>
              <a:chExt cx="1783350" cy="806026"/>
            </a:xfrm>
          </p:grpSpPr>
          <p:grpSp>
            <p:nvGrpSpPr>
              <p:cNvPr id="22" name="Group 21"/>
              <p:cNvGrpSpPr/>
              <p:nvPr/>
            </p:nvGrpSpPr>
            <p:grpSpPr>
              <a:xfrm>
                <a:off x="7181138" y="1052736"/>
                <a:ext cx="1783350" cy="369332"/>
                <a:chOff x="7181138" y="1052736"/>
                <a:chExt cx="1783350" cy="369332"/>
              </a:xfrm>
            </p:grpSpPr>
            <p:cxnSp>
              <p:nvCxnSpPr>
                <p:cNvPr id="27" name="Straight Connector 26"/>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29" name="Rectangle 28"/>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3" name="Group 22"/>
              <p:cNvGrpSpPr/>
              <p:nvPr/>
            </p:nvGrpSpPr>
            <p:grpSpPr>
              <a:xfrm>
                <a:off x="7181138" y="1489430"/>
                <a:ext cx="1783350" cy="369332"/>
                <a:chOff x="7181138" y="1489430"/>
                <a:chExt cx="1783350" cy="369332"/>
              </a:xfrm>
            </p:grpSpPr>
            <p:cxnSp>
              <p:nvCxnSpPr>
                <p:cNvPr id="24" name="Straight Connector 23"/>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26" name="Rectangle 25"/>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19" name="TextBox 18"/>
            <p:cNvSpPr txBox="1"/>
            <p:nvPr/>
          </p:nvSpPr>
          <p:spPr>
            <a:xfrm>
              <a:off x="7020272" y="940658"/>
              <a:ext cx="564129" cy="400110"/>
            </a:xfrm>
            <a:prstGeom prst="rect">
              <a:avLst/>
            </a:prstGeom>
            <a:noFill/>
          </p:spPr>
          <p:txBody>
            <a:bodyPr wrap="none" rtlCol="0">
              <a:spAutoFit/>
            </a:bodyPr>
            <a:lstStyle/>
            <a:p>
              <a:r>
                <a:rPr lang="en-CA" sz="2000" dirty="0" smtClean="0"/>
                <a:t>e.g.</a:t>
              </a:r>
              <a:endParaRPr lang="en-CA" sz="2000" dirty="0"/>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Profs vs. Gene3D: domain </a:t>
            </a:r>
            <a:r>
              <a:rPr lang="en-CA" dirty="0" smtClean="0"/>
              <a:t>coverage</a:t>
            </a:r>
            <a:endParaRPr lang="en-CA" dirty="0"/>
          </a:p>
        </p:txBody>
      </p:sp>
      <p:pic>
        <p:nvPicPr>
          <p:cNvPr id="8194"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95783" y="909360"/>
            <a:ext cx="6745391" cy="5760000"/>
          </a:xfrm>
          <a:prstGeom prst="rect">
            <a:avLst/>
          </a:prstGeom>
          <a:noFill/>
          <a:extLst>
            <a:ext uri="{909E8E84-426E-40DD-AFC4-6F175D3DCCD1}">
              <a14:hiddenFill xmlns:a14="http://schemas.microsoft.com/office/drawing/2010/main">
                <a:solidFill>
                  <a:srgbClr val="FFFFFF"/>
                </a:solidFill>
              </a14:hiddenFill>
            </a:ext>
          </a:extLst>
        </p:spPr>
      </p:pic>
      <p:grpSp>
        <p:nvGrpSpPr>
          <p:cNvPr id="7172" name="Group 7171"/>
          <p:cNvGrpSpPr/>
          <p:nvPr/>
        </p:nvGrpSpPr>
        <p:grpSpPr>
          <a:xfrm>
            <a:off x="7181138" y="2334942"/>
            <a:ext cx="1783350" cy="806026"/>
            <a:chOff x="7181138" y="2334942"/>
            <a:chExt cx="1783350" cy="806026"/>
          </a:xfrm>
        </p:grpSpPr>
        <p:grpSp>
          <p:nvGrpSpPr>
            <p:cNvPr id="3" name="Group 2"/>
            <p:cNvGrpSpPr/>
            <p:nvPr/>
          </p:nvGrpSpPr>
          <p:grpSpPr>
            <a:xfrm>
              <a:off x="7181138" y="2334942"/>
              <a:ext cx="1783350" cy="369332"/>
              <a:chOff x="7181138" y="2334942"/>
              <a:chExt cx="1783350" cy="369332"/>
            </a:xfrm>
          </p:grpSpPr>
          <p:cxnSp>
            <p:nvCxnSpPr>
              <p:cNvPr id="21" name="Straight Connector 20"/>
              <p:cNvCxnSpPr/>
              <p:nvPr/>
            </p:nvCxnSpPr>
            <p:spPr>
              <a:xfrm>
                <a:off x="7524328" y="2519608"/>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7181138" y="2334942"/>
                <a:ext cx="317716" cy="369332"/>
              </a:xfrm>
              <a:prstGeom prst="rect">
                <a:avLst/>
              </a:prstGeom>
              <a:noFill/>
            </p:spPr>
            <p:txBody>
              <a:bodyPr wrap="none" rtlCol="0">
                <a:spAutoFit/>
              </a:bodyPr>
              <a:lstStyle/>
              <a:p>
                <a:r>
                  <a:rPr lang="en-CA" dirty="0" smtClean="0"/>
                  <a:t>A</a:t>
                </a:r>
                <a:endParaRPr lang="en-CA" dirty="0"/>
              </a:p>
            </p:txBody>
          </p:sp>
          <p:sp>
            <p:nvSpPr>
              <p:cNvPr id="23" name="Rectangle 22"/>
              <p:cNvSpPr/>
              <p:nvPr/>
            </p:nvSpPr>
            <p:spPr>
              <a:xfrm>
                <a:off x="7812360" y="2411596"/>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4" name="Group 3"/>
            <p:cNvGrpSpPr/>
            <p:nvPr/>
          </p:nvGrpSpPr>
          <p:grpSpPr>
            <a:xfrm>
              <a:off x="7181138" y="2771636"/>
              <a:ext cx="1783350" cy="369332"/>
              <a:chOff x="7181138" y="2771636"/>
              <a:chExt cx="1783350" cy="369332"/>
            </a:xfrm>
          </p:grpSpPr>
          <p:cxnSp>
            <p:nvCxnSpPr>
              <p:cNvPr id="17" name="Straight Connector 16"/>
              <p:cNvCxnSpPr/>
              <p:nvPr/>
            </p:nvCxnSpPr>
            <p:spPr>
              <a:xfrm>
                <a:off x="7524328" y="29563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7181138" y="2771636"/>
                <a:ext cx="317716" cy="369332"/>
              </a:xfrm>
              <a:prstGeom prst="rect">
                <a:avLst/>
              </a:prstGeom>
              <a:noFill/>
            </p:spPr>
            <p:txBody>
              <a:bodyPr wrap="none" rtlCol="0">
                <a:spAutoFit/>
              </a:bodyPr>
              <a:lstStyle/>
              <a:p>
                <a:r>
                  <a:rPr lang="en-CA" dirty="0" smtClean="0"/>
                  <a:t>B</a:t>
                </a:r>
                <a:endParaRPr lang="en-CA" dirty="0"/>
              </a:p>
            </p:txBody>
          </p:sp>
          <p:sp>
            <p:nvSpPr>
              <p:cNvPr id="19" name="Rectangle 18"/>
              <p:cNvSpPr/>
              <p:nvPr/>
            </p:nvSpPr>
            <p:spPr>
              <a:xfrm>
                <a:off x="7668344" y="2848290"/>
                <a:ext cx="288032"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8100392" y="2848290"/>
                <a:ext cx="792088"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7171" name="Group 7170"/>
          <p:cNvGrpSpPr/>
          <p:nvPr/>
        </p:nvGrpSpPr>
        <p:grpSpPr>
          <a:xfrm>
            <a:off x="7181138" y="1052736"/>
            <a:ext cx="1783350" cy="806026"/>
            <a:chOff x="7181138" y="1052736"/>
            <a:chExt cx="1783350" cy="806026"/>
          </a:xfrm>
        </p:grpSpPr>
        <p:grpSp>
          <p:nvGrpSpPr>
            <p:cNvPr id="7169" name="Group 7168"/>
            <p:cNvGrpSpPr/>
            <p:nvPr/>
          </p:nvGrpSpPr>
          <p:grpSpPr>
            <a:xfrm>
              <a:off x="7181138" y="1052736"/>
              <a:ext cx="1783350" cy="369332"/>
              <a:chOff x="7181138" y="1052736"/>
              <a:chExt cx="1783350" cy="369332"/>
            </a:xfrm>
          </p:grpSpPr>
          <p:cxnSp>
            <p:nvCxnSpPr>
              <p:cNvPr id="30" name="Straight Connector 29"/>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32" name="Rectangle 31"/>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7168" name="Group 7167"/>
            <p:cNvGrpSpPr/>
            <p:nvPr/>
          </p:nvGrpSpPr>
          <p:grpSpPr>
            <a:xfrm>
              <a:off x="7181138" y="1489430"/>
              <a:ext cx="1783350" cy="369332"/>
              <a:chOff x="7181138" y="1489430"/>
              <a:chExt cx="1783350" cy="369332"/>
            </a:xfrm>
          </p:grpSpPr>
          <p:cxnSp>
            <p:nvCxnSpPr>
              <p:cNvPr id="27" name="Straight Connector 26"/>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29" name="Rectangle 28"/>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Profs vs. Gene3D: domain </a:t>
            </a:r>
            <a:r>
              <a:rPr lang="en-CA" dirty="0" smtClean="0"/>
              <a:t>overlap</a:t>
            </a:r>
            <a:endParaRPr lang="en-CA" dirty="0"/>
          </a:p>
        </p:txBody>
      </p:sp>
      <p:pic>
        <p:nvPicPr>
          <p:cNvPr id="9218"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395782" y="909360"/>
            <a:ext cx="6745391" cy="576000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7181138" y="2334942"/>
            <a:ext cx="1783350" cy="806026"/>
            <a:chOff x="7181138" y="2334942"/>
            <a:chExt cx="1783350" cy="806026"/>
          </a:xfrm>
        </p:grpSpPr>
        <p:grpSp>
          <p:nvGrpSpPr>
            <p:cNvPr id="26" name="Group 25"/>
            <p:cNvGrpSpPr/>
            <p:nvPr/>
          </p:nvGrpSpPr>
          <p:grpSpPr>
            <a:xfrm>
              <a:off x="7181138" y="2334942"/>
              <a:ext cx="1783350" cy="369332"/>
              <a:chOff x="7181138" y="2334942"/>
              <a:chExt cx="1783350" cy="369332"/>
            </a:xfrm>
          </p:grpSpPr>
          <p:cxnSp>
            <p:nvCxnSpPr>
              <p:cNvPr id="32" name="Straight Connector 31"/>
              <p:cNvCxnSpPr/>
              <p:nvPr/>
            </p:nvCxnSpPr>
            <p:spPr>
              <a:xfrm>
                <a:off x="7524328" y="2519608"/>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7181138" y="2334942"/>
                <a:ext cx="317716" cy="369332"/>
              </a:xfrm>
              <a:prstGeom prst="rect">
                <a:avLst/>
              </a:prstGeom>
              <a:noFill/>
            </p:spPr>
            <p:txBody>
              <a:bodyPr wrap="none" rtlCol="0">
                <a:spAutoFit/>
              </a:bodyPr>
              <a:lstStyle/>
              <a:p>
                <a:r>
                  <a:rPr lang="en-CA" dirty="0" smtClean="0"/>
                  <a:t>A</a:t>
                </a:r>
                <a:endParaRPr lang="en-CA" dirty="0"/>
              </a:p>
            </p:txBody>
          </p:sp>
          <p:sp>
            <p:nvSpPr>
              <p:cNvPr id="34" name="Rectangle 33"/>
              <p:cNvSpPr/>
              <p:nvPr/>
            </p:nvSpPr>
            <p:spPr>
              <a:xfrm>
                <a:off x="7812360" y="2411596"/>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7" name="Group 26"/>
            <p:cNvGrpSpPr/>
            <p:nvPr/>
          </p:nvGrpSpPr>
          <p:grpSpPr>
            <a:xfrm>
              <a:off x="7181138" y="2771636"/>
              <a:ext cx="1783350" cy="369332"/>
              <a:chOff x="7181138" y="2771636"/>
              <a:chExt cx="1783350" cy="369332"/>
            </a:xfrm>
          </p:grpSpPr>
          <p:cxnSp>
            <p:nvCxnSpPr>
              <p:cNvPr id="28" name="Straight Connector 27"/>
              <p:cNvCxnSpPr/>
              <p:nvPr/>
            </p:nvCxnSpPr>
            <p:spPr>
              <a:xfrm>
                <a:off x="7524328" y="29563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7181138" y="2771636"/>
                <a:ext cx="317716" cy="369332"/>
              </a:xfrm>
              <a:prstGeom prst="rect">
                <a:avLst/>
              </a:prstGeom>
              <a:noFill/>
            </p:spPr>
            <p:txBody>
              <a:bodyPr wrap="none" rtlCol="0">
                <a:spAutoFit/>
              </a:bodyPr>
              <a:lstStyle/>
              <a:p>
                <a:r>
                  <a:rPr lang="en-CA" dirty="0" smtClean="0"/>
                  <a:t>B</a:t>
                </a:r>
                <a:endParaRPr lang="en-CA" dirty="0"/>
              </a:p>
            </p:txBody>
          </p:sp>
          <p:sp>
            <p:nvSpPr>
              <p:cNvPr id="30" name="Rectangle 29"/>
              <p:cNvSpPr/>
              <p:nvPr/>
            </p:nvSpPr>
            <p:spPr>
              <a:xfrm>
                <a:off x="7668344" y="2848290"/>
                <a:ext cx="288032"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ectangle 30"/>
              <p:cNvSpPr/>
              <p:nvPr/>
            </p:nvSpPr>
            <p:spPr>
              <a:xfrm>
                <a:off x="8100392" y="2848290"/>
                <a:ext cx="792088"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35" name="Group 34"/>
          <p:cNvGrpSpPr/>
          <p:nvPr/>
        </p:nvGrpSpPr>
        <p:grpSpPr>
          <a:xfrm>
            <a:off x="7181138" y="1052736"/>
            <a:ext cx="1783350" cy="806026"/>
            <a:chOff x="7181138" y="1052736"/>
            <a:chExt cx="1783350" cy="806026"/>
          </a:xfrm>
        </p:grpSpPr>
        <p:grpSp>
          <p:nvGrpSpPr>
            <p:cNvPr id="36" name="Group 35"/>
            <p:cNvGrpSpPr/>
            <p:nvPr/>
          </p:nvGrpSpPr>
          <p:grpSpPr>
            <a:xfrm>
              <a:off x="7181138" y="1052736"/>
              <a:ext cx="1783350" cy="369332"/>
              <a:chOff x="7181138" y="1052736"/>
              <a:chExt cx="1783350" cy="369332"/>
            </a:xfrm>
          </p:grpSpPr>
          <p:cxnSp>
            <p:nvCxnSpPr>
              <p:cNvPr id="41" name="Straight Connector 40"/>
              <p:cNvCxnSpPr/>
              <p:nvPr/>
            </p:nvCxnSpPr>
            <p:spPr>
              <a:xfrm>
                <a:off x="7524328" y="1237402"/>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7181138" y="1052736"/>
                <a:ext cx="317716" cy="369332"/>
              </a:xfrm>
              <a:prstGeom prst="rect">
                <a:avLst/>
              </a:prstGeom>
              <a:noFill/>
            </p:spPr>
            <p:txBody>
              <a:bodyPr wrap="none" rtlCol="0">
                <a:spAutoFit/>
              </a:bodyPr>
              <a:lstStyle/>
              <a:p>
                <a:r>
                  <a:rPr lang="en-CA" dirty="0" smtClean="0"/>
                  <a:t>A</a:t>
                </a:r>
                <a:endParaRPr lang="en-CA" dirty="0"/>
              </a:p>
            </p:txBody>
          </p:sp>
          <p:sp>
            <p:nvSpPr>
              <p:cNvPr id="43" name="Rectangle 42"/>
              <p:cNvSpPr/>
              <p:nvPr/>
            </p:nvSpPr>
            <p:spPr>
              <a:xfrm>
                <a:off x="7812360" y="1129390"/>
                <a:ext cx="792088" cy="2160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37" name="Group 36"/>
            <p:cNvGrpSpPr/>
            <p:nvPr/>
          </p:nvGrpSpPr>
          <p:grpSpPr>
            <a:xfrm>
              <a:off x="7181138" y="1489430"/>
              <a:ext cx="1783350" cy="369332"/>
              <a:chOff x="7181138" y="1489430"/>
              <a:chExt cx="1783350" cy="369332"/>
            </a:xfrm>
          </p:grpSpPr>
          <p:cxnSp>
            <p:nvCxnSpPr>
              <p:cNvPr id="38" name="Straight Connector 37"/>
              <p:cNvCxnSpPr/>
              <p:nvPr/>
            </p:nvCxnSpPr>
            <p:spPr>
              <a:xfrm>
                <a:off x="7524328" y="1674096"/>
                <a:ext cx="1440160" cy="0"/>
              </a:xfrm>
              <a:prstGeom prst="line">
                <a:avLst/>
              </a:prstGeom>
              <a:ln w="25400"/>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7181138" y="1489430"/>
                <a:ext cx="317716" cy="369332"/>
              </a:xfrm>
              <a:prstGeom prst="rect">
                <a:avLst/>
              </a:prstGeom>
              <a:noFill/>
            </p:spPr>
            <p:txBody>
              <a:bodyPr wrap="none" rtlCol="0">
                <a:spAutoFit/>
              </a:bodyPr>
              <a:lstStyle/>
              <a:p>
                <a:r>
                  <a:rPr lang="en-CA" dirty="0" smtClean="0"/>
                  <a:t>B</a:t>
                </a:r>
                <a:endParaRPr lang="en-CA" dirty="0"/>
              </a:p>
            </p:txBody>
          </p:sp>
          <p:sp>
            <p:nvSpPr>
              <p:cNvPr id="40" name="Rectangle 39"/>
              <p:cNvSpPr/>
              <p:nvPr/>
            </p:nvSpPr>
            <p:spPr>
              <a:xfrm>
                <a:off x="8100392" y="1566084"/>
                <a:ext cx="434056" cy="21602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calling / scoring</a:t>
            </a:r>
            <a:endParaRPr lang="x-none" altLang="en-CA" b="0" dirty="0" smtClean="0"/>
          </a:p>
        </p:txBody>
      </p:sp>
      <p:grpSp>
        <p:nvGrpSpPr>
          <p:cNvPr id="6" name="Group 5"/>
          <p:cNvGrpSpPr/>
          <p:nvPr/>
        </p:nvGrpSpPr>
        <p:grpSpPr>
          <a:xfrm>
            <a:off x="0" y="937895"/>
            <a:ext cx="9135745" cy="2090420"/>
            <a:chOff x="0" y="1364"/>
            <a:chExt cx="14387" cy="3292"/>
          </a:xfrm>
        </p:grpSpPr>
        <p:grpSp>
          <p:nvGrpSpPr>
            <p:cNvPr id="11" name="Group 10"/>
            <p:cNvGrpSpPr/>
            <p:nvPr/>
          </p:nvGrpSpPr>
          <p:grpSpPr>
            <a:xfrm>
              <a:off x="0" y="2109"/>
              <a:ext cx="14387" cy="2547"/>
              <a:chOff x="0" y="1657"/>
              <a:chExt cx="14387" cy="2547"/>
            </a:xfrm>
          </p:grpSpPr>
          <p:pic>
            <p:nvPicPr>
              <p:cNvPr id="3" name="Picture 2"/>
              <p:cNvPicPr>
                <a:picLocks noChangeAspect="1"/>
              </p:cNvPicPr>
              <p:nvPr/>
            </p:nvPicPr>
            <p:blipFill>
              <a:blip r:embed="rId1"/>
              <a:stretch>
                <a:fillRect/>
              </a:stretch>
            </p:blipFill>
            <p:spPr>
              <a:xfrm>
                <a:off x="0" y="1657"/>
                <a:ext cx="14387" cy="2224"/>
              </a:xfrm>
              <a:prstGeom prst="rect">
                <a:avLst/>
              </a:prstGeom>
            </p:spPr>
          </p:pic>
          <p:sp>
            <p:nvSpPr>
              <p:cNvPr id="4" name="TextBox 3"/>
              <p:cNvSpPr txBox="1"/>
              <p:nvPr/>
            </p:nvSpPr>
            <p:spPr>
              <a:xfrm>
                <a:off x="9241" y="3698"/>
                <a:ext cx="5076" cy="506"/>
              </a:xfrm>
              <a:prstGeom prst="rect">
                <a:avLst/>
              </a:prstGeom>
              <a:noFill/>
            </p:spPr>
            <p:txBody>
              <a:bodyPr wrap="square" rtlCol="0">
                <a:spAutoFit/>
              </a:bodyPr>
              <a:p>
                <a:pPr algn="l"/>
                <a:r>
                  <a:rPr lang="en-CA" altLang="en-US" sz="1200"/>
                  <a:t>https://software.broadinstitute.org/gatk/</a:t>
                </a:r>
                <a:endParaRPr lang="en-CA" altLang="en-US" sz="1200"/>
              </a:p>
            </p:txBody>
          </p:sp>
        </p:grpSp>
        <p:sp>
          <p:nvSpPr>
            <p:cNvPr id="12" name="TextBox 11"/>
            <p:cNvSpPr txBox="1"/>
            <p:nvPr/>
          </p:nvSpPr>
          <p:spPr>
            <a:xfrm>
              <a:off x="509" y="1364"/>
              <a:ext cx="5183" cy="820"/>
            </a:xfrm>
            <a:prstGeom prst="rect">
              <a:avLst/>
            </a:prstGeom>
            <a:noFill/>
          </p:spPr>
          <p:txBody>
            <a:bodyPr wrap="square" rtlCol="0">
              <a:spAutoFit/>
            </a:bodyPr>
            <a:p>
              <a:pPr indent="0">
                <a:buFont typeface="Arial" panose="02080604020202020204" charset="0"/>
                <a:buNone/>
              </a:pPr>
              <a:r>
                <a:rPr lang="x-none" altLang="en-CA" sz="2800" dirty="0" smtClean="0"/>
                <a:t>Variant calling</a:t>
              </a:r>
              <a:endParaRPr lang="x-none" altLang="en-CA" sz="2800" dirty="0" smtClean="0"/>
            </a:p>
          </p:txBody>
        </p:sp>
      </p:grpSp>
      <p:grpSp>
        <p:nvGrpSpPr>
          <p:cNvPr id="5" name="Group 4"/>
          <p:cNvGrpSpPr/>
          <p:nvPr/>
        </p:nvGrpSpPr>
        <p:grpSpPr>
          <a:xfrm>
            <a:off x="107315" y="2926715"/>
            <a:ext cx="8762365" cy="3771900"/>
            <a:chOff x="169" y="4609"/>
            <a:chExt cx="13799" cy="5940"/>
          </a:xfrm>
        </p:grpSpPr>
        <p:grpSp>
          <p:nvGrpSpPr>
            <p:cNvPr id="33" name="Group 32"/>
            <p:cNvGrpSpPr/>
            <p:nvPr/>
          </p:nvGrpSpPr>
          <p:grpSpPr>
            <a:xfrm>
              <a:off x="983" y="5401"/>
              <a:ext cx="9993" cy="3390"/>
              <a:chOff x="756" y="11389"/>
              <a:chExt cx="9993" cy="3390"/>
            </a:xfrm>
          </p:grpSpPr>
          <p:pic>
            <p:nvPicPr>
              <p:cNvPr id="9" name="Picture 8"/>
              <p:cNvPicPr>
                <a:picLocks noChangeAspect="1"/>
              </p:cNvPicPr>
              <p:nvPr/>
            </p:nvPicPr>
            <p:blipFill>
              <a:blip r:embed="rId2"/>
              <a:srcRect l="78598" t="18065" r="9218" b="30663"/>
              <a:stretch>
                <a:fillRect/>
              </a:stretch>
            </p:blipFill>
            <p:spPr>
              <a:xfrm>
                <a:off x="756" y="12036"/>
                <a:ext cx="2984" cy="1942"/>
              </a:xfrm>
              <a:prstGeom prst="rect">
                <a:avLst/>
              </a:prstGeom>
            </p:spPr>
          </p:pic>
          <p:pic>
            <p:nvPicPr>
              <p:cNvPr id="25" name="Picture 24" descr="variant_calling_box"/>
              <p:cNvPicPr>
                <a:picLocks noChangeAspect="1"/>
              </p:cNvPicPr>
              <p:nvPr/>
            </p:nvPicPr>
            <p:blipFill>
              <a:blip r:embed="rId3"/>
              <a:stretch>
                <a:fillRect/>
              </a:stretch>
            </p:blipFill>
            <p:spPr>
              <a:xfrm>
                <a:off x="3458" y="11389"/>
                <a:ext cx="7291" cy="3390"/>
              </a:xfrm>
              <a:prstGeom prst="rect">
                <a:avLst/>
              </a:prstGeom>
            </p:spPr>
          </p:pic>
          <p:pic>
            <p:nvPicPr>
              <p:cNvPr id="27" name="Picture 26"/>
              <p:cNvPicPr>
                <a:picLocks noChangeAspect="1"/>
              </p:cNvPicPr>
              <p:nvPr/>
            </p:nvPicPr>
            <p:blipFill>
              <a:blip r:embed="rId4"/>
              <a:stretch>
                <a:fillRect/>
              </a:stretch>
            </p:blipFill>
            <p:spPr>
              <a:xfrm>
                <a:off x="6293" y="11751"/>
                <a:ext cx="1665" cy="750"/>
              </a:xfrm>
              <a:prstGeom prst="rect">
                <a:avLst/>
              </a:prstGeom>
            </p:spPr>
          </p:pic>
          <p:pic>
            <p:nvPicPr>
              <p:cNvPr id="28" name="Picture 27"/>
              <p:cNvPicPr>
                <a:picLocks noChangeAspect="1"/>
              </p:cNvPicPr>
              <p:nvPr/>
            </p:nvPicPr>
            <p:blipFill>
              <a:blip r:embed="rId5"/>
              <a:stretch>
                <a:fillRect/>
              </a:stretch>
            </p:blipFill>
            <p:spPr>
              <a:xfrm>
                <a:off x="6010" y="12659"/>
                <a:ext cx="2231" cy="797"/>
              </a:xfrm>
              <a:prstGeom prst="rect">
                <a:avLst/>
              </a:prstGeom>
            </p:spPr>
          </p:pic>
          <p:pic>
            <p:nvPicPr>
              <p:cNvPr id="32" name="Picture 31"/>
              <p:cNvPicPr>
                <a:picLocks noChangeAspect="1"/>
              </p:cNvPicPr>
              <p:nvPr/>
            </p:nvPicPr>
            <p:blipFill>
              <a:blip r:embed="rId6"/>
              <a:stretch>
                <a:fillRect/>
              </a:stretch>
            </p:blipFill>
            <p:spPr>
              <a:xfrm>
                <a:off x="5917" y="13639"/>
                <a:ext cx="2418" cy="823"/>
              </a:xfrm>
              <a:prstGeom prst="rect">
                <a:avLst/>
              </a:prstGeom>
            </p:spPr>
          </p:pic>
        </p:grpSp>
        <p:sp>
          <p:nvSpPr>
            <p:cNvPr id="13" name="TextBox 12"/>
            <p:cNvSpPr txBox="1"/>
            <p:nvPr/>
          </p:nvSpPr>
          <p:spPr>
            <a:xfrm>
              <a:off x="169" y="8236"/>
              <a:ext cx="4261" cy="579"/>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 chr position ref alt...</a:t>
              </a:r>
              <a:endParaRPr lang="x-none" altLang="en-CA" dirty="0"/>
            </a:p>
          </p:txBody>
        </p:sp>
        <p:pic>
          <p:nvPicPr>
            <p:cNvPr id="36" name="Picture 35" descr="scientist"/>
            <p:cNvPicPr>
              <a:picLocks noChangeAspect="1"/>
            </p:cNvPicPr>
            <p:nvPr/>
          </p:nvPicPr>
          <p:blipFill>
            <a:blip r:embed="rId7"/>
            <a:stretch>
              <a:fillRect/>
            </a:stretch>
          </p:blipFill>
          <p:spPr>
            <a:xfrm>
              <a:off x="11169" y="5967"/>
              <a:ext cx="2799" cy="2799"/>
            </a:xfrm>
            <a:prstGeom prst="rect">
              <a:avLst/>
            </a:prstGeom>
          </p:spPr>
        </p:pic>
        <p:grpSp>
          <p:nvGrpSpPr>
            <p:cNvPr id="18" name="Group 17"/>
            <p:cNvGrpSpPr/>
            <p:nvPr/>
          </p:nvGrpSpPr>
          <p:grpSpPr>
            <a:xfrm>
              <a:off x="4136" y="8931"/>
              <a:ext cx="2678" cy="1203"/>
              <a:chOff x="3231" y="8349"/>
              <a:chExt cx="2678" cy="1203"/>
            </a:xfrm>
          </p:grpSpPr>
          <p:pic>
            <p:nvPicPr>
              <p:cNvPr id="15" name="Picture 14"/>
              <p:cNvPicPr>
                <a:picLocks noChangeAspect="1"/>
              </p:cNvPicPr>
              <p:nvPr/>
            </p:nvPicPr>
            <p:blipFill>
              <a:blip r:embed="rId8"/>
              <a:stretch>
                <a:fillRect/>
              </a:stretch>
            </p:blipFill>
            <p:spPr>
              <a:xfrm>
                <a:off x="4706" y="8349"/>
                <a:ext cx="1203" cy="1203"/>
              </a:xfrm>
              <a:prstGeom prst="rect">
                <a:avLst/>
              </a:prstGeom>
            </p:spPr>
          </p:pic>
          <p:sp>
            <p:nvSpPr>
              <p:cNvPr id="17" name="TextBox 16"/>
              <p:cNvSpPr txBox="1"/>
              <p:nvPr/>
            </p:nvSpPr>
            <p:spPr>
              <a:xfrm>
                <a:off x="3231" y="8446"/>
                <a:ext cx="1598" cy="579"/>
              </a:xfrm>
              <a:prstGeom prst="rect">
                <a:avLst/>
              </a:prstGeom>
              <a:noFill/>
            </p:spPr>
            <p:txBody>
              <a:bodyPr wrap="square" rtlCol="0">
                <a:spAutoFit/>
              </a:bodyPr>
              <a:p>
                <a:pPr indent="0" algn="l" fontAlgn="auto">
                  <a:spcBef>
                    <a:spcPts val="600"/>
                  </a:spcBef>
                  <a:spcAft>
                    <a:spcPts val="600"/>
                  </a:spcAft>
                  <a:buFont typeface="Arial" panose="02080604020202020204" charset="0"/>
                  <a:buNone/>
                </a:pPr>
                <a:r>
                  <a:rPr lang="x-none" altLang="en-CA" dirty="0"/>
                  <a:t>dbNSFP</a:t>
                </a:r>
                <a:endParaRPr lang="x-none" altLang="en-CA" dirty="0"/>
              </a:p>
            </p:txBody>
          </p:sp>
        </p:grpSp>
        <p:pic>
          <p:nvPicPr>
            <p:cNvPr id="22" name="Picture 21" descr="server"/>
            <p:cNvPicPr>
              <a:picLocks noChangeAspect="1"/>
            </p:cNvPicPr>
            <p:nvPr/>
          </p:nvPicPr>
          <p:blipFill>
            <a:blip r:embed="rId9"/>
            <a:stretch>
              <a:fillRect/>
            </a:stretch>
          </p:blipFill>
          <p:spPr>
            <a:xfrm>
              <a:off x="7540" y="8915"/>
              <a:ext cx="1450" cy="1311"/>
            </a:xfrm>
            <a:prstGeom prst="rect">
              <a:avLst/>
            </a:prstGeom>
          </p:spPr>
        </p:pic>
        <p:sp>
          <p:nvSpPr>
            <p:cNvPr id="37" name="TextBox 36"/>
            <p:cNvSpPr txBox="1"/>
            <p:nvPr/>
          </p:nvSpPr>
          <p:spPr>
            <a:xfrm>
              <a:off x="9123" y="8674"/>
              <a:ext cx="1687" cy="1875"/>
            </a:xfrm>
            <a:prstGeom prst="rect">
              <a:avLst/>
            </a:prstGeom>
            <a:noFill/>
          </p:spPr>
          <p:txBody>
            <a:bodyPr wrap="square" rtlCol="0">
              <a:spAutoFit/>
            </a:bodyPr>
            <a:p>
              <a:pPr indent="0" algn="l" fontAlgn="auto">
                <a:spcBef>
                  <a:spcPts val="0"/>
                </a:spcBef>
                <a:spcAft>
                  <a:spcPts val="0"/>
                </a:spcAft>
                <a:buFont typeface="Arial" panose="02080604020202020204" charset="0"/>
                <a:buNone/>
              </a:pPr>
              <a:r>
                <a:rPr lang="x-none" altLang="en-CA" dirty="0"/>
                <a:t>SIFT</a:t>
              </a:r>
              <a:endParaRPr lang="x-none" altLang="en-CA" dirty="0"/>
            </a:p>
            <a:p>
              <a:pPr indent="0" algn="l" fontAlgn="auto">
                <a:spcBef>
                  <a:spcPts val="0"/>
                </a:spcBef>
                <a:spcAft>
                  <a:spcPts val="0"/>
                </a:spcAft>
                <a:buFont typeface="Arial" panose="02080604020202020204" charset="0"/>
                <a:buNone/>
              </a:pPr>
              <a:r>
                <a:rPr lang="x-none" altLang="en-CA" dirty="0"/>
                <a:t>Provean</a:t>
              </a:r>
              <a:endParaRPr lang="x-none" altLang="en-CA" dirty="0"/>
            </a:p>
            <a:p>
              <a:pPr indent="0" algn="l" fontAlgn="auto">
                <a:spcBef>
                  <a:spcPts val="0"/>
                </a:spcBef>
                <a:spcAft>
                  <a:spcPts val="0"/>
                </a:spcAft>
                <a:buFont typeface="Arial" panose="02080604020202020204" charset="0"/>
                <a:buNone/>
              </a:pPr>
              <a:r>
                <a:rPr lang="x-none" altLang="en-CA" dirty="0"/>
                <a:t>GERP++</a:t>
              </a:r>
              <a:endParaRPr lang="x-none" altLang="en-CA" dirty="0"/>
            </a:p>
            <a:p>
              <a:pPr indent="0" algn="l" fontAlgn="auto">
                <a:spcBef>
                  <a:spcPts val="0"/>
                </a:spcBef>
                <a:spcAft>
                  <a:spcPts val="0"/>
                </a:spcAft>
                <a:buFont typeface="Arial" panose="02080604020202020204" charset="0"/>
                <a:buNone/>
              </a:pPr>
              <a:r>
                <a:rPr lang="x-none" altLang="en-CA" dirty="0"/>
                <a:t>etc...</a:t>
              </a:r>
              <a:endParaRPr lang="x-none" altLang="en-CA" dirty="0"/>
            </a:p>
          </p:txBody>
        </p:sp>
        <p:sp>
          <p:nvSpPr>
            <p:cNvPr id="24" name="TextBox 23"/>
            <p:cNvSpPr txBox="1"/>
            <p:nvPr/>
          </p:nvSpPr>
          <p:spPr>
            <a:xfrm>
              <a:off x="509" y="4609"/>
              <a:ext cx="5817" cy="820"/>
            </a:xfrm>
            <a:prstGeom prst="rect">
              <a:avLst/>
            </a:prstGeom>
            <a:noFill/>
          </p:spPr>
          <p:txBody>
            <a:bodyPr wrap="square" rtlCol="0">
              <a:spAutoFit/>
            </a:bodyPr>
            <a:p>
              <a:pPr indent="0">
                <a:buFont typeface="Arial" panose="02080604020202020204" charset="0"/>
                <a:buNone/>
              </a:pPr>
              <a:r>
                <a:rPr lang="x-none" altLang="en-CA" sz="2800" dirty="0" smtClean="0"/>
                <a:t>Variant scoring</a:t>
              </a:r>
              <a:endParaRPr lang="x-none" altLang="en-CA" sz="2800" dirty="0" smtClean="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 r="-1591" b="92118"/>
          <a:stretch>
            <a:fillRect/>
          </a:stretch>
        </p:blipFill>
        <p:spPr>
          <a:xfrm>
            <a:off x="268820" y="1313384"/>
            <a:ext cx="5544616" cy="900000"/>
          </a:xfrm>
          <a:prstGeom prst="rect">
            <a:avLst/>
          </a:prstGeom>
        </p:spPr>
      </p:pic>
      <p:sp>
        <p:nvSpPr>
          <p:cNvPr id="2" name="Rectangle 1"/>
          <p:cNvSpPr/>
          <p:nvPr/>
        </p:nvSpPr>
        <p:spPr>
          <a:xfrm>
            <a:off x="6228184" y="1052736"/>
            <a:ext cx="2664296" cy="5040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4" r="-1591" b="75570"/>
          <a:stretch>
            <a:fillRect/>
          </a:stretch>
        </p:blipFill>
        <p:spPr>
          <a:xfrm>
            <a:off x="268820" y="1313384"/>
            <a:ext cx="5544616" cy="2790000"/>
          </a:xfrm>
          <a:prstGeom prst="rect">
            <a:avLst/>
          </a:prstGeom>
        </p:spPr>
      </p:pic>
      <p:sp>
        <p:nvSpPr>
          <p:cNvPr id="7" name="Rectangle 6"/>
          <p:cNvSpPr/>
          <p:nvPr/>
        </p:nvSpPr>
        <p:spPr>
          <a:xfrm>
            <a:off x="6228184" y="1052736"/>
            <a:ext cx="2664296" cy="136815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x-none" altLang="en-CA"/>
              <a:t>xxx</a:t>
            </a:r>
            <a:endParaRPr lang="x-none" altLang="en-CA"/>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12" r="-1591" b="58859"/>
          <a:stretch>
            <a:fillRect/>
          </a:stretch>
        </p:blipFill>
        <p:spPr>
          <a:xfrm>
            <a:off x="268820" y="1313384"/>
            <a:ext cx="5544616" cy="4698000"/>
          </a:xfrm>
          <a:prstGeom prst="rect">
            <a:avLst/>
          </a:prstGeom>
        </p:spPr>
      </p:pic>
      <p:sp>
        <p:nvSpPr>
          <p:cNvPr id="7" name="Rectangle 6"/>
          <p:cNvSpPr/>
          <p:nvPr/>
        </p:nvSpPr>
        <p:spPr>
          <a:xfrm>
            <a:off x="6228184" y="1052736"/>
            <a:ext cx="2664296" cy="223224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26" t="38904" r="-1591" b="41779"/>
          <a:stretch>
            <a:fillRect/>
          </a:stretch>
        </p:blipFill>
        <p:spPr>
          <a:xfrm>
            <a:off x="268820" y="2708920"/>
            <a:ext cx="5544616" cy="2232248"/>
          </a:xfrm>
          <a:prstGeom prst="rect">
            <a:avLst/>
          </a:prstGeom>
        </p:spPr>
      </p:pic>
      <p:sp>
        <p:nvSpPr>
          <p:cNvPr id="7" name="Rectangle 6"/>
          <p:cNvSpPr/>
          <p:nvPr/>
        </p:nvSpPr>
        <p:spPr>
          <a:xfrm>
            <a:off x="6228184" y="3284984"/>
            <a:ext cx="2664296" cy="86409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25369"/>
          <a:stretch>
            <a:fillRect/>
          </a:stretch>
        </p:blipFill>
        <p:spPr>
          <a:xfrm>
            <a:off x="268820" y="1340768"/>
            <a:ext cx="5544616" cy="2160240"/>
          </a:xfrm>
          <a:prstGeom prst="rect">
            <a:avLst/>
          </a:prstGeom>
        </p:spPr>
      </p:pic>
      <p:sp>
        <p:nvSpPr>
          <p:cNvPr id="7" name="Rectangle 6"/>
          <p:cNvSpPr/>
          <p:nvPr/>
        </p:nvSpPr>
        <p:spPr>
          <a:xfrm>
            <a:off x="6228184" y="4149080"/>
            <a:ext cx="2664296" cy="936104"/>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7717"/>
          <a:stretch>
            <a:fillRect/>
          </a:stretch>
        </p:blipFill>
        <p:spPr>
          <a:xfrm>
            <a:off x="268820" y="1340768"/>
            <a:ext cx="5544616" cy="4176464"/>
          </a:xfrm>
          <a:prstGeom prst="rect">
            <a:avLst/>
          </a:prstGeom>
        </p:spPr>
      </p:pic>
      <p:sp>
        <p:nvSpPr>
          <p:cNvPr id="7" name="Rectangle 6"/>
          <p:cNvSpPr/>
          <p:nvPr/>
        </p:nvSpPr>
        <p:spPr>
          <a:xfrm>
            <a:off x="6228184" y="4149080"/>
            <a:ext cx="2664296" cy="1800200"/>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ELASPIC background</a:t>
            </a:r>
            <a:endParaRPr lang="en-CA" dirty="0"/>
          </a:p>
        </p:txBody>
      </p:sp>
      <p:pic>
        <p:nvPicPr>
          <p:cNvPr id="5" name="Picture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00192" y="1169368"/>
            <a:ext cx="2498562" cy="5227598"/>
          </a:xfrm>
          <a:prstGeom prst="rect">
            <a:avLst/>
          </a:prstGeom>
        </p:spPr>
      </p:pic>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002" t="55718" r="-564" b="-478"/>
          <a:stretch>
            <a:fillRect/>
          </a:stretch>
        </p:blipFill>
        <p:spPr>
          <a:xfrm>
            <a:off x="268820" y="1340768"/>
            <a:ext cx="5544616" cy="5112568"/>
          </a:xfrm>
          <a:prstGeom prst="rect">
            <a:avLst/>
          </a:prstGeom>
        </p:spPr>
      </p:pic>
      <p:sp>
        <p:nvSpPr>
          <p:cNvPr id="7" name="Rectangle 6"/>
          <p:cNvSpPr/>
          <p:nvPr/>
        </p:nvSpPr>
        <p:spPr>
          <a:xfrm>
            <a:off x="6228184" y="4149080"/>
            <a:ext cx="2664296" cy="230425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A"/>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pic>
        <p:nvPicPr>
          <p:cNvPr id="7" name="Picture 6"/>
          <p:cNvPicPr>
            <a:picLocks noChangeAspect="1"/>
          </p:cNvPicPr>
          <p:nvPr/>
        </p:nvPicPr>
        <p:blipFill>
          <a:blip r:embed="rId1"/>
          <a:srcRect l="23646" t="23620" r="23203" b="26198"/>
          <a:stretch>
            <a:fillRect/>
          </a:stretch>
        </p:blipFill>
        <p:spPr>
          <a:xfrm>
            <a:off x="6948170" y="1772285"/>
            <a:ext cx="1010920" cy="954405"/>
          </a:xfrm>
          <a:prstGeom prst="rect">
            <a:avLst/>
          </a:prstGeom>
        </p:spPr>
      </p:pic>
      <p:grpSp>
        <p:nvGrpSpPr>
          <p:cNvPr id="13" name="Group 12"/>
          <p:cNvGrpSpPr/>
          <p:nvPr/>
        </p:nvGrpSpPr>
        <p:grpSpPr>
          <a:xfrm>
            <a:off x="6671945" y="2867025"/>
            <a:ext cx="1527175" cy="652145"/>
            <a:chOff x="11865" y="7350"/>
            <a:chExt cx="2405" cy="1027"/>
          </a:xfrm>
        </p:grpSpPr>
        <p:sp>
          <p:nvSpPr>
            <p:cNvPr id="12" name="TextBox 11"/>
            <p:cNvSpPr txBox="1"/>
            <p:nvPr/>
          </p:nvSpPr>
          <p:spPr>
            <a:xfrm>
              <a:off x="11865" y="7350"/>
              <a:ext cx="2405" cy="1014"/>
            </a:xfrm>
            <a:prstGeom prst="rect">
              <a:avLst/>
            </a:prstGeom>
            <a:noFill/>
          </p:spPr>
          <p:txBody>
            <a:bodyPr wrap="none" rtlCol="0">
              <a:spAutoFit/>
            </a:bodyPr>
            <a:p>
              <a:r>
                <a:rPr lang="x-none" altLang="en-CA" sz="3600"/>
                <a:t>(         )</a:t>
              </a:r>
              <a:endParaRPr lang="x-none" altLang="en-CA" sz="3600"/>
            </a:p>
          </p:txBody>
        </p:sp>
        <p:pic>
          <p:nvPicPr>
            <p:cNvPr id="11" name="Picture 10"/>
            <p:cNvPicPr>
              <a:picLocks noChangeAspect="1"/>
            </p:cNvPicPr>
            <p:nvPr/>
          </p:nvPicPr>
          <p:blipFill>
            <a:blip r:embed="rId2"/>
            <a:srcRect t="18537" b="19546"/>
            <a:stretch>
              <a:fillRect/>
            </a:stretch>
          </p:blipFill>
          <p:spPr>
            <a:xfrm>
              <a:off x="12303" y="7395"/>
              <a:ext cx="1586" cy="982"/>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alignments and models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10" name="Picture 9"/>
          <p:cNvPicPr>
            <a:picLocks noChangeAspect="1"/>
          </p:cNvPicPr>
          <p:nvPr/>
        </p:nvPicPr>
        <p:blipFill>
          <a:blip r:embed="rId1"/>
          <a:stretch>
            <a:fillRect/>
          </a:stretch>
        </p:blipFill>
        <p:spPr>
          <a:xfrm>
            <a:off x="2195830" y="980440"/>
            <a:ext cx="4801235" cy="117856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CA" dirty="0" smtClean="0"/>
              <a:t>Progress pre-calculating mutations</a:t>
            </a:r>
            <a:endParaRPr lang="en-CA" dirty="0"/>
          </a:p>
        </p:txBody>
      </p:sp>
      <p:graphicFrame>
        <p:nvGraphicFramePr>
          <p:cNvPr id="13" name="Chart 12"/>
          <p:cNvGraphicFramePr/>
          <p:nvPr/>
        </p:nvGraphicFramePr>
        <p:xfrm>
          <a:off x="107504" y="3009325"/>
          <a:ext cx="2664296" cy="1598578"/>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15" name="Chart 14"/>
          <p:cNvGraphicFramePr/>
          <p:nvPr/>
        </p:nvGraphicFramePr>
        <p:xfrm>
          <a:off x="3167844" y="3009325"/>
          <a:ext cx="2664296" cy="159857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p:nvPr/>
        </p:nvGraphicFramePr>
        <p:xfrm>
          <a:off x="6228184" y="3009325"/>
          <a:ext cx="2739685" cy="1643811"/>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713601" y="2289245"/>
            <a:ext cx="1626151" cy="646331"/>
          </a:xfrm>
          <a:prstGeom prst="rect">
            <a:avLst/>
          </a:prstGeom>
          <a:noFill/>
        </p:spPr>
        <p:txBody>
          <a:bodyPr wrap="none" rtlCol="0">
            <a:spAutoFit/>
          </a:bodyPr>
          <a:lstStyle/>
          <a:p>
            <a:pPr algn="ctr"/>
            <a:r>
              <a:rPr lang="en-CA" dirty="0" err="1" smtClean="0"/>
              <a:t>Provean</a:t>
            </a:r>
            <a:r>
              <a:rPr lang="en-CA" dirty="0" smtClean="0"/>
              <a:t> </a:t>
            </a:r>
            <a:endParaRPr lang="en-CA" dirty="0" smtClean="0"/>
          </a:p>
          <a:p>
            <a:pPr algn="ctr"/>
            <a:r>
              <a:rPr lang="en-CA" dirty="0" smtClean="0"/>
              <a:t>supporting sets</a:t>
            </a:r>
            <a:endParaRPr lang="en-CA" dirty="0"/>
          </a:p>
        </p:txBody>
      </p:sp>
      <p:sp>
        <p:nvSpPr>
          <p:cNvPr id="18" name="TextBox 17"/>
          <p:cNvSpPr txBox="1"/>
          <p:nvPr/>
        </p:nvSpPr>
        <p:spPr>
          <a:xfrm>
            <a:off x="3695300" y="2289245"/>
            <a:ext cx="1812804" cy="646331"/>
          </a:xfrm>
          <a:prstGeom prst="rect">
            <a:avLst/>
          </a:prstGeom>
          <a:noFill/>
        </p:spPr>
        <p:txBody>
          <a:bodyPr wrap="none" rtlCol="0">
            <a:spAutoFit/>
          </a:bodyPr>
          <a:lstStyle/>
          <a:p>
            <a:pPr algn="ctr"/>
            <a:r>
              <a:rPr lang="en-CA" dirty="0" smtClean="0"/>
              <a:t>Uniprot domains </a:t>
            </a:r>
            <a:endParaRPr lang="en-CA" dirty="0" smtClean="0"/>
          </a:p>
          <a:p>
            <a:pPr algn="ctr"/>
            <a:r>
              <a:rPr lang="en-CA" dirty="0" smtClean="0"/>
              <a:t>(human)</a:t>
            </a:r>
            <a:endParaRPr lang="en-CA" dirty="0"/>
          </a:p>
        </p:txBody>
      </p:sp>
      <p:sp>
        <p:nvSpPr>
          <p:cNvPr id="19" name="TextBox 18"/>
          <p:cNvSpPr txBox="1"/>
          <p:nvPr/>
        </p:nvSpPr>
        <p:spPr>
          <a:xfrm>
            <a:off x="6646159" y="2289245"/>
            <a:ext cx="2174313" cy="646331"/>
          </a:xfrm>
          <a:prstGeom prst="rect">
            <a:avLst/>
          </a:prstGeom>
          <a:noFill/>
        </p:spPr>
        <p:txBody>
          <a:bodyPr wrap="none" rtlCol="0">
            <a:spAutoFit/>
          </a:bodyPr>
          <a:lstStyle/>
          <a:p>
            <a:pPr algn="ctr"/>
            <a:r>
              <a:rPr lang="en-CA" dirty="0" smtClean="0"/>
              <a:t>Uniprot domain pairs</a:t>
            </a:r>
            <a:endParaRPr lang="en-CA" dirty="0" smtClean="0"/>
          </a:p>
          <a:p>
            <a:pPr algn="ctr"/>
            <a:r>
              <a:rPr lang="en-CA" dirty="0" smtClean="0"/>
              <a:t>(human)</a:t>
            </a:r>
            <a:endParaRPr lang="en-CA"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Overview</a:t>
            </a:r>
            <a:endParaRPr lang="en-CA" dirty="0"/>
          </a:p>
        </p:txBody>
      </p:sp>
      <p:sp>
        <p:nvSpPr>
          <p:cNvPr id="5" name="TextBox 4"/>
          <p:cNvSpPr txBox="1"/>
          <p:nvPr/>
        </p:nvSpPr>
        <p:spPr>
          <a:xfrm>
            <a:off x="338324" y="1762938"/>
            <a:ext cx="8467352" cy="3847207"/>
          </a:xfrm>
          <a:prstGeom prst="rect">
            <a:avLst/>
          </a:prstGeom>
          <a:noFill/>
        </p:spPr>
        <p:txBody>
          <a:bodyPr wrap="square" rtlCol="0">
            <a:spAutoFit/>
          </a:bodyPr>
          <a:lstStyle/>
          <a:p>
            <a:pPr marL="742950" indent="-742950">
              <a:buFont typeface="Wingdings" charset="2"/>
              <a:buChar char="ü"/>
            </a:pPr>
            <a:r>
              <a:rPr lang="en-CA" sz="3600" dirty="0" smtClean="0"/>
              <a:t>ELASPIC background and progress</a:t>
            </a:r>
            <a:endParaRPr lang="en-CA" sz="3600" dirty="0" smtClean="0"/>
          </a:p>
          <a:p>
            <a:pPr marL="742950" indent="-742950">
              <a:buFont typeface="Arial" panose="02080604020202020204" charset="0"/>
              <a:buChar char="•"/>
            </a:pPr>
            <a:r>
              <a:rPr lang="en-CA" sz="3600" dirty="0" smtClean="0"/>
              <a:t>Alanine scanning of PPI interfaces</a:t>
            </a:r>
            <a:endParaRPr lang="en-CA" sz="3600" dirty="0" smtClean="0"/>
          </a:p>
          <a:p>
            <a:pPr marL="1028700" lvl="1" indent="-571500">
              <a:buFont typeface="Arial" panose="02080604020202020204" charset="0"/>
              <a:buChar char="•"/>
            </a:pPr>
            <a:r>
              <a:rPr lang="en-CA" sz="3200" dirty="0" smtClean="0"/>
              <a:t>Correlation with </a:t>
            </a:r>
            <a:r>
              <a:rPr lang="en-CA" sz="3200" dirty="0" err="1" smtClean="0"/>
              <a:t>disorderome</a:t>
            </a:r>
            <a:r>
              <a:rPr lang="en-CA" sz="3200" dirty="0" smtClean="0"/>
              <a:t> peptide dropout scores</a:t>
            </a:r>
            <a:endParaRPr lang="en-CA" sz="3200" dirty="0" smtClean="0"/>
          </a:p>
          <a:p>
            <a:pPr marL="742950" indent="-742950">
              <a:buFont typeface="Arial" panose="02080604020202020204" charset="0"/>
              <a:buChar char="•"/>
            </a:pPr>
            <a:r>
              <a:rPr lang="en-CA" sz="3600" dirty="0" smtClean="0">
                <a:solidFill>
                  <a:schemeClr val="bg1">
                    <a:lumMod val="65000"/>
                  </a:schemeClr>
                </a:solidFill>
              </a:rPr>
              <a:t>Validation of ELASPIC results using histone interaction data</a:t>
            </a:r>
            <a:endParaRPr lang="en-CA" sz="3600" dirty="0" smtClean="0">
              <a:solidFill>
                <a:schemeClr val="bg1">
                  <a:lumMod val="65000"/>
                </a:schemeClr>
              </a:solidFill>
            </a:endParaRPr>
          </a:p>
          <a:p>
            <a:pPr marL="742950" indent="-742950">
              <a:buFont typeface="Arial" panose="02080604020202020204" charset="0"/>
              <a:buChar char="•"/>
            </a:pPr>
            <a:r>
              <a:rPr lang="en-CA" sz="3600" dirty="0" smtClean="0">
                <a:solidFill>
                  <a:schemeClr val="bg1">
                    <a:lumMod val="65000"/>
                  </a:schemeClr>
                </a:solidFill>
              </a:rPr>
              <a:t>Future directions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Results from </a:t>
            </a:r>
            <a:endParaRPr lang="en-CA"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CA"/>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Identifying anti-proliferative </a:t>
            </a:r>
            <a:r>
              <a:rPr lang="en-CA" dirty="0" smtClean="0"/>
              <a:t>peptides</a:t>
            </a:r>
            <a:endParaRPr lang="en-CA" dirty="0"/>
          </a:p>
        </p:txBody>
      </p:sp>
      <p:pic>
        <p:nvPicPr>
          <p:cNvPr id="3" name="Picture 5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1536" y="908720"/>
            <a:ext cx="5032552" cy="5725141"/>
          </a:xfrm>
          <a:prstGeom prst="rect">
            <a:avLst/>
          </a:prstGeom>
          <a:noFill/>
          <a:ln>
            <a:noFill/>
          </a:ln>
        </p:spPr>
      </p:pic>
      <p:sp>
        <p:nvSpPr>
          <p:cNvPr id="4" name="TextBox 3"/>
          <p:cNvSpPr txBox="1"/>
          <p:nvPr/>
        </p:nvSpPr>
        <p:spPr>
          <a:xfrm>
            <a:off x="4761220" y="6309320"/>
            <a:ext cx="4382780" cy="461665"/>
          </a:xfrm>
          <a:prstGeom prst="rect">
            <a:avLst/>
          </a:prstGeom>
          <a:noFill/>
        </p:spPr>
        <p:txBody>
          <a:bodyPr wrap="none" rtlCol="0">
            <a:spAutoFit/>
          </a:bodyPr>
          <a:lstStyle/>
          <a:p>
            <a:r>
              <a:rPr lang="en-US" sz="2400" dirty="0" smtClean="0"/>
              <a:t>By </a:t>
            </a:r>
            <a:r>
              <a:rPr lang="en-US" sz="2400" dirty="0" err="1" smtClean="0"/>
              <a:t>Satra</a:t>
            </a:r>
            <a:r>
              <a:rPr lang="en-US" sz="2400" dirty="0" smtClean="0"/>
              <a:t> </a:t>
            </a:r>
            <a:r>
              <a:rPr lang="en-US" sz="2400" dirty="0" err="1" smtClean="0"/>
              <a:t>Nim</a:t>
            </a:r>
            <a:r>
              <a:rPr lang="en-US" sz="2400" dirty="0" smtClean="0"/>
              <a:t> &amp; </a:t>
            </a:r>
            <a:r>
              <a:rPr lang="en-US" sz="2400" dirty="0" err="1" smtClean="0"/>
              <a:t>Juhyun</a:t>
            </a:r>
            <a:r>
              <a:rPr lang="en-US" sz="2400" dirty="0" smtClean="0"/>
              <a:t> Clare </a:t>
            </a:r>
            <a:r>
              <a:rPr lang="en-US" sz="2400" dirty="0" err="1" smtClean="0"/>
              <a:t>Jeon</a:t>
            </a:r>
            <a:r>
              <a:rPr lang="en-US" sz="2400" dirty="0" smtClean="0"/>
              <a:t> </a:t>
            </a:r>
            <a:endParaRPr lang="en-US" sz="24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200" dirty="0"/>
              <a:t>Mapping </a:t>
            </a:r>
            <a:r>
              <a:rPr lang="en-CA" sz="3200" dirty="0" smtClean="0"/>
              <a:t>anti-proliferative peptides to structures</a:t>
            </a:r>
            <a:endParaRPr lang="en-CA" sz="3200" dirty="0"/>
          </a:p>
        </p:txBody>
      </p:sp>
      <p:grpSp>
        <p:nvGrpSpPr>
          <p:cNvPr id="23" name="Group 22"/>
          <p:cNvGrpSpPr/>
          <p:nvPr/>
        </p:nvGrpSpPr>
        <p:grpSpPr>
          <a:xfrm>
            <a:off x="161991" y="1808820"/>
            <a:ext cx="8820018" cy="3240360"/>
            <a:chOff x="399701" y="1304097"/>
            <a:chExt cx="8571844" cy="3149184"/>
          </a:xfrm>
        </p:grpSpPr>
        <p:grpSp>
          <p:nvGrpSpPr>
            <p:cNvPr id="3" name="그룹 4"/>
            <p:cNvGrpSpPr/>
            <p:nvPr/>
          </p:nvGrpSpPr>
          <p:grpSpPr>
            <a:xfrm>
              <a:off x="906814" y="1410996"/>
              <a:ext cx="7550151" cy="2660650"/>
              <a:chOff x="784893" y="1858035"/>
              <a:chExt cx="7550150" cy="2660650"/>
            </a:xfrm>
          </p:grpSpPr>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4893" y="1858035"/>
                <a:ext cx="7550150" cy="2660650"/>
              </a:xfrm>
              <a:prstGeom prst="rect">
                <a:avLst/>
              </a:prstGeom>
              <a:noFill/>
              <a:ln>
                <a:noFill/>
              </a:ln>
            </p:spPr>
          </p:pic>
          <p:sp>
            <p:nvSpPr>
              <p:cNvPr id="5" name="직사각형 6"/>
              <p:cNvSpPr/>
              <p:nvPr/>
            </p:nvSpPr>
            <p:spPr>
              <a:xfrm>
                <a:off x="784893" y="1858035"/>
                <a:ext cx="346075" cy="254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6" name="Picture 8"/>
            <p:cNvPicPr>
              <a:picLocks noChangeAspect="1"/>
            </p:cNvPicPr>
            <p:nvPr/>
          </p:nvPicPr>
          <p:blipFill>
            <a:blip r:embed="rId2"/>
            <a:stretch>
              <a:fillRect/>
            </a:stretch>
          </p:blipFill>
          <p:spPr>
            <a:xfrm>
              <a:off x="1450837" y="1304097"/>
              <a:ext cx="1395475" cy="458002"/>
            </a:xfrm>
            <a:prstGeom prst="rect">
              <a:avLst/>
            </a:prstGeom>
          </p:spPr>
        </p:pic>
        <p:sp>
          <p:nvSpPr>
            <p:cNvPr id="7" name="TextBox 6"/>
            <p:cNvSpPr txBox="1"/>
            <p:nvPr/>
          </p:nvSpPr>
          <p:spPr>
            <a:xfrm>
              <a:off x="399701" y="2376902"/>
              <a:ext cx="710451" cy="369332"/>
            </a:xfrm>
            <a:prstGeom prst="rect">
              <a:avLst/>
            </a:prstGeom>
            <a:noFill/>
          </p:spPr>
          <p:txBody>
            <a:bodyPr wrap="none" rtlCol="0">
              <a:spAutoFit/>
            </a:bodyPr>
            <a:lstStyle/>
            <a:p>
              <a:r>
                <a:rPr lang="en-US" dirty="0" smtClean="0"/>
                <a:t>9,944</a:t>
              </a:r>
              <a:endParaRPr lang="en-US" dirty="0"/>
            </a:p>
          </p:txBody>
        </p:sp>
        <p:sp>
          <p:nvSpPr>
            <p:cNvPr id="8" name="Rectangle 7"/>
            <p:cNvSpPr/>
            <p:nvPr/>
          </p:nvSpPr>
          <p:spPr>
            <a:xfrm>
              <a:off x="6874284" y="2797035"/>
              <a:ext cx="396712" cy="4368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03628" y="3228366"/>
              <a:ext cx="5667367"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213265" y="2696866"/>
              <a:ext cx="4057732" cy="84328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logotitleELASP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659" y="4081806"/>
              <a:ext cx="3857625" cy="371475"/>
            </a:xfrm>
            <a:prstGeom prst="rect">
              <a:avLst/>
            </a:prstGeom>
          </p:spPr>
        </p:pic>
        <p:cxnSp>
          <p:nvCxnSpPr>
            <p:cNvPr id="13" name="Straight Arrow Connector 12"/>
            <p:cNvCxnSpPr/>
            <p:nvPr/>
          </p:nvCxnSpPr>
          <p:spPr>
            <a:xfrm flipV="1">
              <a:off x="6874284" y="3082612"/>
              <a:ext cx="447040" cy="50262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953381" y="3049249"/>
              <a:ext cx="300082" cy="369332"/>
            </a:xfrm>
            <a:prstGeom prst="rect">
              <a:avLst/>
            </a:prstGeom>
            <a:noFill/>
          </p:spPr>
          <p:txBody>
            <a:bodyPr wrap="none" rtlCol="0">
              <a:spAutoFit/>
            </a:bodyPr>
            <a:lstStyle/>
            <a:p>
              <a:r>
                <a:rPr lang="en-US" b="1" dirty="0" smtClean="0"/>
                <a:t>+</a:t>
              </a:r>
              <a:endParaRPr lang="en-US" b="1" dirty="0"/>
            </a:p>
          </p:txBody>
        </p:sp>
        <p:pic>
          <p:nvPicPr>
            <p:cNvPr id="15" name="Picture 14" descr="hippie4.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2359" y="2873318"/>
              <a:ext cx="743769" cy="666828"/>
            </a:xfrm>
            <a:prstGeom prst="rect">
              <a:avLst/>
            </a:prstGeom>
          </p:spPr>
        </p:pic>
        <p:pic>
          <p:nvPicPr>
            <p:cNvPr id="16" name="Picture 15" descr="modeller.jpg"/>
            <p:cNvPicPr>
              <a:picLocks noChangeAspect="1"/>
            </p:cNvPicPr>
            <p:nvPr/>
          </p:nvPicPr>
          <p:blipFill rotWithShape="1">
            <a:blip r:embed="rId5">
              <a:extLst>
                <a:ext uri="{28A0092B-C50C-407E-A947-70E740481C1C}">
                  <a14:useLocalDpi xmlns:a14="http://schemas.microsoft.com/office/drawing/2010/main" val="0"/>
                </a:ext>
              </a:extLst>
            </a:blip>
            <a:srcRect t="21304" r="64041" b="19990"/>
            <a:stretch>
              <a:fillRect/>
            </a:stretch>
          </p:blipFill>
          <p:spPr>
            <a:xfrm>
              <a:off x="5431099" y="2936584"/>
              <a:ext cx="1543849" cy="808444"/>
            </a:xfrm>
            <a:prstGeom prst="rect">
              <a:avLst/>
            </a:prstGeom>
          </p:spPr>
        </p:pic>
        <p:sp>
          <p:nvSpPr>
            <p:cNvPr id="18" name="TextBox 17"/>
            <p:cNvSpPr txBox="1"/>
            <p:nvPr/>
          </p:nvSpPr>
          <p:spPr>
            <a:xfrm>
              <a:off x="1662545" y="3162795"/>
              <a:ext cx="1020632" cy="523220"/>
            </a:xfrm>
            <a:prstGeom prst="rect">
              <a:avLst/>
            </a:prstGeom>
            <a:noFill/>
          </p:spPr>
          <p:txBody>
            <a:bodyPr wrap="none" rtlCol="0">
              <a:spAutoFit/>
            </a:bodyPr>
            <a:lstStyle/>
            <a:p>
              <a:r>
                <a:rPr lang="en-US" sz="1400" dirty="0" smtClean="0"/>
                <a:t>Map to DDI</a:t>
              </a:r>
              <a:endParaRPr lang="en-US" sz="1400" dirty="0" smtClean="0"/>
            </a:p>
            <a:p>
              <a:r>
                <a:rPr lang="en-US" sz="1400" dirty="0" smtClean="0"/>
                <a:t>models</a:t>
              </a:r>
              <a:endParaRPr lang="en-US" sz="1400" dirty="0"/>
            </a:p>
          </p:txBody>
        </p:sp>
        <p:sp>
          <p:nvSpPr>
            <p:cNvPr id="19" name="TextBox 18"/>
            <p:cNvSpPr txBox="1"/>
            <p:nvPr/>
          </p:nvSpPr>
          <p:spPr>
            <a:xfrm>
              <a:off x="5133441" y="3059409"/>
              <a:ext cx="300082" cy="369332"/>
            </a:xfrm>
            <a:prstGeom prst="rect">
              <a:avLst/>
            </a:prstGeom>
            <a:noFill/>
          </p:spPr>
          <p:txBody>
            <a:bodyPr wrap="none" rtlCol="0">
              <a:spAutoFit/>
            </a:bodyPr>
            <a:lstStyle/>
            <a:p>
              <a:r>
                <a:rPr lang="en-US" b="1" dirty="0" smtClean="0"/>
                <a:t>+</a:t>
              </a:r>
              <a:endParaRPr lang="en-US" b="1" dirty="0"/>
            </a:p>
          </p:txBody>
        </p:sp>
        <p:sp>
          <p:nvSpPr>
            <p:cNvPr id="20" name="TextBox 19"/>
            <p:cNvSpPr txBox="1"/>
            <p:nvPr/>
          </p:nvSpPr>
          <p:spPr>
            <a:xfrm>
              <a:off x="4146421" y="3049249"/>
              <a:ext cx="1043876" cy="369332"/>
            </a:xfrm>
            <a:prstGeom prst="rect">
              <a:avLst/>
            </a:prstGeom>
            <a:noFill/>
          </p:spPr>
          <p:txBody>
            <a:bodyPr wrap="none" rtlCol="0">
              <a:spAutoFit/>
            </a:bodyPr>
            <a:lstStyle/>
            <a:p>
              <a:r>
                <a:rPr lang="en-US" dirty="0" smtClean="0"/>
                <a:t>PSIBLAST</a:t>
              </a:r>
              <a:endParaRPr lang="en-US" dirty="0"/>
            </a:p>
          </p:txBody>
        </p:sp>
        <p:sp>
          <p:nvSpPr>
            <p:cNvPr id="21" name="TextBox 20"/>
            <p:cNvSpPr txBox="1"/>
            <p:nvPr/>
          </p:nvSpPr>
          <p:spPr>
            <a:xfrm>
              <a:off x="7391741" y="1588870"/>
              <a:ext cx="1579804" cy="646331"/>
            </a:xfrm>
            <a:prstGeom prst="rect">
              <a:avLst/>
            </a:prstGeom>
            <a:noFill/>
          </p:spPr>
          <p:txBody>
            <a:bodyPr wrap="none" rtlCol="0">
              <a:spAutoFit/>
            </a:bodyPr>
            <a:lstStyle/>
            <a:p>
              <a:r>
                <a:rPr lang="en-US" dirty="0" smtClean="0"/>
                <a:t>Potential Pairs</a:t>
              </a:r>
              <a:endParaRPr lang="en-US" dirty="0" smtClean="0"/>
            </a:p>
            <a:p>
              <a:r>
                <a:rPr lang="en-US" dirty="0" smtClean="0"/>
                <a:t>Target-Peptide</a:t>
              </a:r>
            </a:p>
          </p:txBody>
        </p:sp>
        <p:sp>
          <p:nvSpPr>
            <p:cNvPr id="22" name="TextBox 21"/>
            <p:cNvSpPr txBox="1"/>
            <p:nvPr/>
          </p:nvSpPr>
          <p:spPr>
            <a:xfrm>
              <a:off x="3131949" y="3560362"/>
              <a:ext cx="796011" cy="369332"/>
            </a:xfrm>
            <a:prstGeom prst="rect">
              <a:avLst/>
            </a:prstGeom>
            <a:noFill/>
          </p:spPr>
          <p:txBody>
            <a:bodyPr wrap="none" rtlCol="0">
              <a:spAutoFit/>
            </a:bodyPr>
            <a:lstStyle/>
            <a:p>
              <a:r>
                <a:rPr lang="en-US" dirty="0" smtClean="0"/>
                <a:t>HIPPIE</a:t>
              </a:r>
              <a:endParaRPr lang="en-US" dirty="0"/>
            </a:p>
          </p:txBody>
        </p:sp>
      </p:grpSp>
      <p:sp>
        <p:nvSpPr>
          <p:cNvPr id="24" name="TextBox 23"/>
          <p:cNvSpPr txBox="1"/>
          <p:nvPr/>
        </p:nvSpPr>
        <p:spPr>
          <a:xfrm>
            <a:off x="7061186" y="6320592"/>
            <a:ext cx="2082814" cy="461665"/>
          </a:xfrm>
          <a:prstGeom prst="rect">
            <a:avLst/>
          </a:prstGeom>
          <a:noFill/>
        </p:spPr>
        <p:txBody>
          <a:bodyPr wrap="none" rtlCol="0">
            <a:spAutoFit/>
          </a:bodyPr>
          <a:lstStyle/>
          <a:p>
            <a:r>
              <a:rPr lang="en-US" sz="2400" dirty="0" smtClean="0"/>
              <a:t>By </a:t>
            </a:r>
            <a:r>
              <a:rPr lang="en-CA" sz="2400" dirty="0" err="1" smtClean="0"/>
              <a:t>Carles</a:t>
            </a:r>
            <a:r>
              <a:rPr lang="en-CA" sz="2400" dirty="0" smtClean="0"/>
              <a:t> </a:t>
            </a:r>
            <a:r>
              <a:rPr lang="en-CA" sz="2400" dirty="0" err="1" smtClean="0"/>
              <a:t>Corbi</a:t>
            </a:r>
            <a:endParaRPr lang="en-US" sz="24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Examples of models with </a:t>
            </a:r>
            <a:r>
              <a:rPr lang="en-CA" dirty="0" err="1" smtClean="0"/>
              <a:t>disorderome</a:t>
            </a:r>
            <a:r>
              <a:rPr lang="en-CA" dirty="0" smtClean="0"/>
              <a:t> peptides</a:t>
            </a:r>
            <a:endParaRPr lang="en-CA"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Correlation between features and dropout z-score</a:t>
            </a:r>
            <a:endParaRPr lang="en-CA" dirty="0"/>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39900" b="40150"/>
          <a:stretch>
            <a:fillRect/>
          </a:stretch>
        </p:blipFill>
        <p:spPr>
          <a:xfrm>
            <a:off x="478182" y="908928"/>
            <a:ext cx="8331649" cy="1872000"/>
          </a:xfrm>
          <a:prstGeom prst="rect">
            <a:avLst/>
          </a:prstGeom>
        </p:spPr>
      </p:pic>
      <p:pic>
        <p:nvPicPr>
          <p:cNvPr id="4" name="Picture 3"/>
          <p:cNvPicPr>
            <a:picLocks noChangeAspect="1"/>
          </p:cNvPicPr>
          <p:nvPr/>
        </p:nvPicPr>
        <p:blipFill rotWithShape="1">
          <a:blip r:embed="rId1" cstate="print">
            <a:extLst>
              <a:ext uri="{28A0092B-C50C-407E-A947-70E740481C1C}">
                <a14:useLocalDpi xmlns:a14="http://schemas.microsoft.com/office/drawing/2010/main" val="0"/>
              </a:ext>
            </a:extLst>
          </a:blip>
          <a:srcRect l="-123" r="123" b="80050"/>
          <a:stretch>
            <a:fillRect/>
          </a:stretch>
        </p:blipFill>
        <p:spPr>
          <a:xfrm>
            <a:off x="478182" y="4848683"/>
            <a:ext cx="8331649" cy="1872000"/>
          </a:xfrm>
          <a:prstGeom prst="rect">
            <a:avLst/>
          </a:prstGeom>
        </p:spPr>
      </p:pic>
      <p:pic>
        <p:nvPicPr>
          <p:cNvPr id="6" name="Picture 5"/>
          <p:cNvPicPr>
            <a:picLocks noChangeAspect="1"/>
          </p:cNvPicPr>
          <p:nvPr/>
        </p:nvPicPr>
        <p:blipFill rotWithShape="1">
          <a:blip r:embed="rId1" cstate="print">
            <a:extLst>
              <a:ext uri="{28A0092B-C50C-407E-A947-70E740481C1C}">
                <a14:useLocalDpi xmlns:a14="http://schemas.microsoft.com/office/drawing/2010/main" val="0"/>
              </a:ext>
            </a:extLst>
          </a:blip>
          <a:srcRect t="59746" b="20304"/>
          <a:stretch>
            <a:fillRect/>
          </a:stretch>
        </p:blipFill>
        <p:spPr>
          <a:xfrm>
            <a:off x="478182" y="2878805"/>
            <a:ext cx="8331649" cy="18720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CORE mutations</a:t>
            </a:r>
            <a:endParaRPr lang="en-CA" dirty="0"/>
          </a:p>
        </p:txBody>
      </p:sp>
      <p:pic>
        <p:nvPicPr>
          <p:cNvPr id="1028" name="Picture 4" descr="https://lh5.googleusercontent.com/q9uelDZHzogfdge9PpIEQCAu0LcMFfjRw41keR1-HOGAr-BzpyoxWiWOzAw9LXZzd-9ImqO3GHWU8L9K1cfMMBLKZPIaCcTkKxzJJIYbT6y3GAM0c2GxOYYKQ4gtQzAbfeV2V5c"/>
          <p:cNvPicPr>
            <a:picLocks noChangeAspect="1" noChangeArrowheads="1"/>
          </p:cNvPicPr>
          <p:nvPr/>
        </p:nvPicPr>
        <p:blipFill rotWithShape="1">
          <a:blip r:embed="rId1">
            <a:extLst>
              <a:ext uri="{28A0092B-C50C-407E-A947-70E740481C1C}">
                <a14:useLocalDpi xmlns:a14="http://schemas.microsoft.com/office/drawing/2010/main" val="0"/>
              </a:ext>
            </a:extLst>
          </a:blip>
          <a:srcRect l="126" r="49874" b="49133"/>
          <a:stretch>
            <a:fillRect/>
          </a:stretch>
        </p:blipFill>
        <p:spPr bwMode="auto">
          <a:xfrm>
            <a:off x="251520" y="1233931"/>
            <a:ext cx="5832648" cy="536342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r="7067" b="50000"/>
          <a:stretch>
            <a:fillRect/>
          </a:stretch>
        </p:blipFill>
        <p:spPr bwMode="auto">
          <a:xfrm>
            <a:off x="6240644" y="908720"/>
            <a:ext cx="2748603" cy="22322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98579" y="3741211"/>
            <a:ext cx="2590668" cy="2592288"/>
            <a:chOff x="6365105" y="3861048"/>
            <a:chExt cx="2599383" cy="2601008"/>
          </a:xfrm>
        </p:grpSpPr>
        <p:pic>
          <p:nvPicPr>
            <p:cNvPr id="1030"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50000"/>
            <a:stretch>
              <a:fillRect/>
            </a:stretch>
          </p:blipFill>
          <p:spPr bwMode="auto">
            <a:xfrm>
              <a:off x="6365105" y="3861048"/>
              <a:ext cx="2599383" cy="2601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57864" y="4022478"/>
              <a:ext cx="1056700" cy="369332"/>
            </a:xfrm>
            <a:prstGeom prst="rect">
              <a:avLst/>
            </a:prstGeom>
            <a:noFill/>
          </p:spPr>
          <p:txBody>
            <a:bodyPr wrap="none" rtlCol="0">
              <a:spAutoFit/>
            </a:bodyPr>
            <a:lstStyle/>
            <a:p>
              <a:r>
                <a:rPr lang="en-CA" dirty="0" smtClean="0"/>
                <a:t>R</a:t>
              </a:r>
              <a:r>
                <a:rPr lang="en-CA" baseline="30000" dirty="0" smtClean="0"/>
                <a:t>2</a:t>
              </a:r>
              <a:r>
                <a:rPr lang="en-CA" dirty="0" smtClean="0"/>
                <a:t> = 0.46</a:t>
              </a:r>
              <a:endParaRPr lang="en-CA" dirty="0"/>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10" name="Picture 9"/>
          <p:cNvPicPr>
            <a:picLocks noChangeAspect="1"/>
          </p:cNvPicPr>
          <p:nvPr/>
        </p:nvPicPr>
        <p:blipFill>
          <a:blip r:embed="rId1"/>
          <a:stretch>
            <a:fillRect/>
          </a:stretch>
        </p:blipFill>
        <p:spPr>
          <a:xfrm>
            <a:off x="2195830" y="980440"/>
            <a:ext cx="4801235" cy="1178560"/>
          </a:xfrm>
          <a:prstGeom prst="rect">
            <a:avLst/>
          </a:prstGeom>
        </p:spPr>
      </p:pic>
      <p:grpSp>
        <p:nvGrpSpPr>
          <p:cNvPr id="3" name="Group 2"/>
          <p:cNvGrpSpPr/>
          <p:nvPr/>
        </p:nvGrpSpPr>
        <p:grpSpPr>
          <a:xfrm>
            <a:off x="293370" y="2586990"/>
            <a:ext cx="8740140" cy="4220210"/>
            <a:chOff x="462" y="4074"/>
            <a:chExt cx="13764" cy="6646"/>
          </a:xfrm>
        </p:grpSpPr>
        <p:grpSp>
          <p:nvGrpSpPr>
            <p:cNvPr id="24" name="Group 23"/>
            <p:cNvGrpSpPr/>
            <p:nvPr/>
          </p:nvGrpSpPr>
          <p:grpSpPr>
            <a:xfrm>
              <a:off x="462" y="4944"/>
              <a:ext cx="13764" cy="5776"/>
              <a:chOff x="462" y="4379"/>
              <a:chExt cx="13764" cy="5776"/>
            </a:xfrm>
          </p:grpSpPr>
          <p:pic>
            <p:nvPicPr>
              <p:cNvPr id="21" name="Picture 20"/>
              <p:cNvPicPr>
                <a:picLocks noChangeAspect="1"/>
              </p:cNvPicPr>
              <p:nvPr/>
            </p:nvPicPr>
            <p:blipFill>
              <a:blip r:embed="rId2"/>
              <a:stretch>
                <a:fillRect/>
              </a:stretch>
            </p:blipFill>
            <p:spPr>
              <a:xfrm>
                <a:off x="11494" y="5724"/>
                <a:ext cx="2732" cy="2732"/>
              </a:xfrm>
              <a:prstGeom prst="rect">
                <a:avLst/>
              </a:prstGeom>
            </p:spPr>
          </p:pic>
          <p:grpSp>
            <p:nvGrpSpPr>
              <p:cNvPr id="23" name="Group 22"/>
              <p:cNvGrpSpPr/>
              <p:nvPr/>
            </p:nvGrpSpPr>
            <p:grpSpPr>
              <a:xfrm>
                <a:off x="462" y="5967"/>
                <a:ext cx="2771" cy="2082"/>
                <a:chOff x="510" y="5967"/>
                <a:chExt cx="2771" cy="2082"/>
              </a:xfrm>
            </p:grpSpPr>
            <p:pic>
              <p:nvPicPr>
                <p:cNvPr id="9" name="Picture 8"/>
                <p:cNvPicPr>
                  <a:picLocks noChangeAspect="1"/>
                </p:cNvPicPr>
                <p:nvPr/>
              </p:nvPicPr>
              <p:blipFill>
                <a:blip r:embed="rId3"/>
                <a:srcRect l="81293" t="15926" r="9218" b="30663"/>
                <a:stretch>
                  <a:fillRect/>
                </a:stretch>
              </p:blipFill>
              <p:spPr>
                <a:xfrm>
                  <a:off x="510" y="5967"/>
                  <a:ext cx="2324" cy="2023"/>
                </a:xfrm>
                <a:prstGeom prst="rect">
                  <a:avLst/>
                </a:prstGeom>
              </p:spPr>
            </p:pic>
            <p:pic>
              <p:nvPicPr>
                <p:cNvPr id="15" name="Picture 14"/>
                <p:cNvPicPr>
                  <a:picLocks noChangeAspect="1"/>
                </p:cNvPicPr>
                <p:nvPr/>
              </p:nvPicPr>
              <p:blipFill>
                <a:blip r:embed="rId4"/>
                <a:srcRect l="77263" t="17272" r="19209" b="29317"/>
                <a:stretch>
                  <a:fillRect/>
                </a:stretch>
              </p:blipFill>
              <p:spPr>
                <a:xfrm>
                  <a:off x="2417" y="6027"/>
                  <a:ext cx="864" cy="2023"/>
                </a:xfrm>
                <a:prstGeom prst="rect">
                  <a:avLst/>
                </a:prstGeom>
              </p:spPr>
            </p:pic>
          </p:grpSp>
          <p:pic>
            <p:nvPicPr>
              <p:cNvPr id="18" name="Picture 17"/>
              <p:cNvPicPr>
                <a:picLocks noChangeAspect="1"/>
              </p:cNvPicPr>
              <p:nvPr/>
            </p:nvPicPr>
            <p:blipFill>
              <a:blip r:embed="rId5"/>
              <a:srcRect l="78418" t="31133" r="18670" b="42228"/>
              <a:stretch>
                <a:fillRect/>
              </a:stretch>
            </p:blipFill>
            <p:spPr>
              <a:xfrm>
                <a:off x="10822" y="6647"/>
                <a:ext cx="713" cy="1009"/>
              </a:xfrm>
              <a:prstGeom prst="rect">
                <a:avLst/>
              </a:prstGeom>
            </p:spPr>
          </p:pic>
          <p:grpSp>
            <p:nvGrpSpPr>
              <p:cNvPr id="22" name="Group 21"/>
              <p:cNvGrpSpPr/>
              <p:nvPr/>
            </p:nvGrpSpPr>
            <p:grpSpPr>
              <a:xfrm>
                <a:off x="3233" y="4379"/>
                <a:ext cx="7594" cy="5324"/>
                <a:chOff x="3911" y="4379"/>
                <a:chExt cx="7594" cy="5324"/>
              </a:xfrm>
            </p:grpSpPr>
            <p:pic>
              <p:nvPicPr>
                <p:cNvPr id="13314" name="Picture 2" descr="Structural analysis of the E. coli binary interact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4" y="4536"/>
                  <a:ext cx="7379" cy="49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box"/>
                <p:cNvPicPr>
                  <a:picLocks noChangeAspect="1"/>
                </p:cNvPicPr>
                <p:nvPr/>
              </p:nvPicPr>
              <p:blipFill>
                <a:blip r:embed="rId7"/>
                <a:stretch>
                  <a:fillRect/>
                </a:stretch>
              </p:blipFill>
              <p:spPr>
                <a:xfrm>
                  <a:off x="3911" y="4379"/>
                  <a:ext cx="7595" cy="5324"/>
                </a:xfrm>
                <a:prstGeom prst="rect">
                  <a:avLst/>
                </a:prstGeom>
              </p:spPr>
            </p:pic>
          </p:grpSp>
          <p:sp>
            <p:nvSpPr>
              <p:cNvPr id="5" name="Rectangle 4"/>
              <p:cNvSpPr/>
              <p:nvPr/>
            </p:nvSpPr>
            <p:spPr>
              <a:xfrm>
                <a:off x="6293" y="9709"/>
                <a:ext cx="4574" cy="446"/>
              </a:xfrm>
              <a:prstGeom prst="rect">
                <a:avLst/>
              </a:prstGeom>
            </p:spPr>
            <p:txBody>
              <a:bodyPr wrap="square">
                <a:spAutoFit/>
              </a:bodyPr>
              <a:p>
                <a:r>
                  <a:rPr lang="en-CA" sz="1000" dirty="0" err="1" smtClean="0">
                    <a:latin typeface="euphemica" charset="0"/>
                  </a:rPr>
                  <a:t>Rajagopala</a:t>
                </a:r>
                <a:r>
                  <a:rPr lang="en-CA" sz="1000" dirty="0">
                    <a:latin typeface="euphemica" charset="0"/>
                  </a:rPr>
                  <a:t> </a:t>
                </a:r>
                <a:r>
                  <a:rPr lang="en-CA" sz="1000" dirty="0" smtClean="0">
                    <a:latin typeface="euphemica" charset="0"/>
                  </a:rPr>
                  <a:t>S. </a:t>
                </a:r>
                <a:r>
                  <a:rPr lang="en-CA" sz="1000" i="1" dirty="0" smtClean="0">
                    <a:latin typeface="euphemica" charset="0"/>
                  </a:rPr>
                  <a:t>et al.</a:t>
                </a:r>
                <a:r>
                  <a:rPr lang="en-CA" sz="1000" dirty="0" smtClean="0">
                    <a:latin typeface="euphemica" charset="0"/>
                  </a:rPr>
                  <a:t>, Nature Biotech., 2014</a:t>
                </a:r>
                <a:r>
                  <a:rPr lang="x-none" altLang="en-CA" sz="1000" dirty="0" smtClean="0">
                    <a:latin typeface="euphemica" charset="0"/>
                  </a:rPr>
                  <a:t>.</a:t>
                </a:r>
                <a:endParaRPr lang="x-none" altLang="en-CA" sz="1000" dirty="0" smtClean="0">
                  <a:latin typeface="euphemica" charset="0"/>
                </a:endParaRPr>
              </a:p>
            </p:txBody>
          </p:sp>
        </p:grpSp>
        <p:sp>
          <p:nvSpPr>
            <p:cNvPr id="26" name="TextBox 25"/>
            <p:cNvSpPr txBox="1"/>
            <p:nvPr/>
          </p:nvSpPr>
          <p:spPr>
            <a:xfrm>
              <a:off x="511" y="4074"/>
              <a:ext cx="7484" cy="820"/>
            </a:xfrm>
            <a:prstGeom prst="rect">
              <a:avLst/>
            </a:prstGeom>
            <a:noFill/>
          </p:spPr>
          <p:txBody>
            <a:bodyPr wrap="square" rtlCol="0">
              <a:spAutoFit/>
            </a:bodyPr>
            <a:p>
              <a:pPr indent="0">
                <a:buFont typeface="Arial" panose="02080604020202020204" charset="0"/>
                <a:buNone/>
              </a:pPr>
              <a:r>
                <a:rPr lang="x-none" altLang="en-CA" sz="2800" dirty="0" smtClean="0"/>
                <a:t>Variant interpretation</a:t>
              </a:r>
              <a:endParaRPr lang="x-none" altLang="en-CA" sz="2800" dirty="0" smtClean="0"/>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Predicting the effect of INTERFACE mutations</a:t>
            </a:r>
            <a:endParaRPr lang="en-CA" dirty="0"/>
          </a:p>
        </p:txBody>
      </p:sp>
      <p:pic>
        <p:nvPicPr>
          <p:cNvPr id="3" name="Picture 2" descr="https://lh6.googleusercontent.com/bk8738NqFtbVJR3OWcGZHSzM7IrGfiYaH01rAh9VtfhsZZ2SkIow4skUwDLNm-v2x1O3z9yuuyoaIYt6p_SmxVMV47u_2cuDHHvzgYRVbfMT5rXf_g1VWyZ_uKxtmUEqoRK1bbE"/>
          <p:cNvPicPr>
            <a:picLocks noChangeAspect="1" noChangeArrowheads="1"/>
          </p:cNvPicPr>
          <p:nvPr/>
        </p:nvPicPr>
        <p:blipFill rotWithShape="1">
          <a:blip r:embed="rId1">
            <a:extLst>
              <a:ext uri="{28A0092B-C50C-407E-A947-70E740481C1C}">
                <a14:useLocalDpi xmlns:a14="http://schemas.microsoft.com/office/drawing/2010/main" val="0"/>
              </a:ext>
            </a:extLst>
          </a:blip>
          <a:srcRect l="50000" t="50000"/>
          <a:stretch>
            <a:fillRect/>
          </a:stretch>
        </p:blipFill>
        <p:spPr bwMode="auto">
          <a:xfrm>
            <a:off x="5894163" y="908720"/>
            <a:ext cx="3142333" cy="2191306"/>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C:\Files\KimLab\documents\presentations\lab-meetings\15-03-21\feature_importances_v2.pn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50000"/>
          <a:stretch>
            <a:fillRect/>
          </a:stretch>
        </p:blipFill>
        <p:spPr bwMode="auto">
          <a:xfrm>
            <a:off x="251520" y="1412776"/>
            <a:ext cx="5544616" cy="49333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lh3.googleusercontent.com/vl96NiXuidqqKoirAYeuvvVlnKF0jeAkTVs73D-bCM_FLLm5DH6OLppG9jfsPIYdh6YPQi_w9ut_fMlPR8h-TmbNudAzTgWXjbuI3W4CRzgCjs1zFwhdChQdbCRo75qqARerg4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49978" b="22"/>
          <a:stretch>
            <a:fillRect/>
          </a:stretch>
        </p:blipFill>
        <p:spPr bwMode="auto">
          <a:xfrm>
            <a:off x="6373820" y="3717032"/>
            <a:ext cx="2590668" cy="2592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90356" y="3902100"/>
            <a:ext cx="1018227" cy="369332"/>
          </a:xfrm>
          <a:prstGeom prst="rect">
            <a:avLst/>
          </a:prstGeom>
          <a:noFill/>
        </p:spPr>
        <p:txBody>
          <a:bodyPr wrap="none" rtlCol="0">
            <a:spAutoFit/>
          </a:bodyPr>
          <a:lstStyle/>
          <a:p>
            <a:r>
              <a:rPr lang="en-CA" dirty="0" smtClean="0"/>
              <a:t>R</a:t>
            </a:r>
            <a:r>
              <a:rPr lang="en-CA" baseline="30000" dirty="0" smtClean="0"/>
              <a:t>2</a:t>
            </a:r>
            <a:r>
              <a:rPr lang="en-CA" dirty="0" smtClean="0"/>
              <a:t> = 0.55</a:t>
            </a:r>
            <a:endParaRPr lang="en-CA"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ELASPIC documentation</a:t>
            </a:r>
            <a:endParaRPr lang="en-CA" dirty="0"/>
          </a:p>
        </p:txBody>
      </p:sp>
      <p:pic>
        <p:nvPicPr>
          <p:cNvPr id="5126" name="Picture 6">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05" y="1124744"/>
            <a:ext cx="7758590" cy="524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2699792" y="4531199"/>
            <a:ext cx="3251727" cy="2426193"/>
            <a:chOff x="3671900" y="4812808"/>
            <a:chExt cx="1800200" cy="1343173"/>
          </a:xfrm>
        </p:grpSpPr>
        <p:pic>
          <p:nvPicPr>
            <p:cNvPr id="7" name="Picture 2" descr="Interactome3D provides structural annotation of interactomes"/>
            <p:cNvPicPr>
              <a:picLocks noChangeAspect="1" noChangeArrowheads="1"/>
            </p:cNvPicPr>
            <p:nvPr/>
          </p:nvPicPr>
          <p:blipFill rotWithShape="1">
            <a:blip r:embed="rId1">
              <a:extLst>
                <a:ext uri="{28A0092B-C50C-407E-A947-70E740481C1C}">
                  <a14:useLocalDpi xmlns:a14="http://schemas.microsoft.com/office/drawing/2010/main" val="0"/>
                </a:ext>
              </a:extLst>
            </a:blip>
            <a:srcRect t="2778" b="2705"/>
            <a:stretch>
              <a:fillRect/>
            </a:stretch>
          </p:blipFill>
          <p:spPr bwMode="auto">
            <a:xfrm>
              <a:off x="3671900" y="4812808"/>
              <a:ext cx="1800200" cy="11843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732447" y="5973937"/>
              <a:ext cx="1679106" cy="182044"/>
            </a:xfrm>
            <a:prstGeom prst="rect">
              <a:avLst/>
            </a:prstGeom>
            <a:noFill/>
          </p:spPr>
          <p:txBody>
            <a:bodyPr wrap="square" rtlCol="0">
              <a:spAutoFit/>
            </a:bodyPr>
            <a:lstStyle/>
            <a:p>
              <a:pPr algn="ctr"/>
              <a:r>
                <a:rPr lang="en-CA" sz="900" dirty="0" smtClean="0"/>
                <a:t>interactome3d.irbbarcelona.org</a:t>
              </a:r>
              <a:endParaRPr lang="en-CA" sz="900" dirty="0"/>
            </a:p>
          </p:txBody>
        </p:sp>
      </p:grpSp>
      <p:sp>
        <p:nvSpPr>
          <p:cNvPr id="6" name="Rectangle 5"/>
          <p:cNvSpPr/>
          <p:nvPr/>
        </p:nvSpPr>
        <p:spPr>
          <a:xfrm>
            <a:off x="2483768" y="764703"/>
            <a:ext cx="4227998" cy="3664857"/>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u="sng" dirty="0" smtClean="0">
                <a:solidFill>
                  <a:schemeClr val="tx1"/>
                </a:solidFill>
              </a:rPr>
              <a:t>ELASPIC pipeline</a:t>
            </a:r>
            <a:endParaRPr lang="en-CA" sz="2400" u="sng" dirty="0" smtClean="0">
              <a:solidFill>
                <a:schemeClr val="tx1"/>
              </a:solidFill>
            </a:endParaRPr>
          </a:p>
          <a:p>
            <a:r>
              <a:rPr lang="en-CA" dirty="0" smtClean="0">
                <a:solidFill>
                  <a:schemeClr val="tx1"/>
                </a:solidFill>
              </a:rPr>
              <a:t>For every domain in every </a:t>
            </a:r>
            <a:r>
              <a:rPr lang="en-CA" dirty="0" err="1" smtClean="0">
                <a:solidFill>
                  <a:schemeClr val="tx1"/>
                </a:solidFill>
              </a:rPr>
              <a:t>Uniprot</a:t>
            </a:r>
            <a:r>
              <a:rPr lang="en-CA" dirty="0" smtClean="0">
                <a:solidFill>
                  <a:schemeClr val="tx1"/>
                </a:solidFill>
              </a:rPr>
              <a:t>:</a:t>
            </a:r>
            <a:endParaRPr lang="en-CA" dirty="0" smtClean="0">
              <a:solidFill>
                <a:schemeClr val="tx1"/>
              </a:solidFill>
            </a:endParaRPr>
          </a:p>
          <a:p>
            <a:pPr marL="514350" indent="-514350">
              <a:buFontTx/>
              <a:buAutoNum type="arabicParenBoth"/>
            </a:pPr>
            <a:r>
              <a:rPr lang="en-CA" dirty="0" smtClean="0">
                <a:solidFill>
                  <a:schemeClr val="tx1"/>
                </a:solidFill>
              </a:rPr>
              <a:t>Find a structural template for every </a:t>
            </a:r>
            <a:r>
              <a:rPr lang="en-CA" dirty="0" err="1" smtClean="0">
                <a:solidFill>
                  <a:schemeClr val="tx1"/>
                </a:solidFill>
              </a:rPr>
              <a:t>PDBfam</a:t>
            </a:r>
            <a:r>
              <a:rPr lang="en-CA" dirty="0" smtClean="0">
                <a:solidFill>
                  <a:schemeClr val="tx1"/>
                </a:solidFill>
              </a:rPr>
              <a:t> domain in </a:t>
            </a:r>
            <a:r>
              <a:rPr lang="en-CA" dirty="0" err="1" smtClean="0">
                <a:solidFill>
                  <a:schemeClr val="tx1"/>
                </a:solidFill>
              </a:rPr>
              <a:t>Uniprot</a:t>
            </a:r>
            <a:endParaRPr lang="en-CA" dirty="0" smtClean="0">
              <a:solidFill>
                <a:schemeClr val="tx1"/>
              </a:solidFill>
            </a:endParaRPr>
          </a:p>
          <a:p>
            <a:pPr marL="514350" indent="-514350">
              <a:buAutoNum type="arabicParenBoth"/>
            </a:pPr>
            <a:r>
              <a:rPr lang="en-CA" dirty="0" smtClean="0">
                <a:solidFill>
                  <a:schemeClr val="tx1"/>
                </a:solidFill>
              </a:rPr>
              <a:t>Filter the PPI network, keeping interactions for which a domain-domain contact structure is available</a:t>
            </a:r>
            <a:endParaRPr lang="en-CA" dirty="0" smtClean="0">
              <a:solidFill>
                <a:schemeClr val="tx1"/>
              </a:solidFill>
            </a:endParaRPr>
          </a:p>
          <a:p>
            <a:pPr marL="514350" indent="-514350">
              <a:buAutoNum type="arabicParenBoth"/>
            </a:pPr>
            <a:r>
              <a:rPr lang="en-CA" dirty="0" smtClean="0">
                <a:solidFill>
                  <a:schemeClr val="tx1"/>
                </a:solidFill>
              </a:rPr>
              <a:t>Create homology models for single domains or domain-domain pairs</a:t>
            </a:r>
            <a:endParaRPr lang="en-CA" dirty="0" smtClean="0">
              <a:solidFill>
                <a:schemeClr val="tx1"/>
              </a:solidFill>
            </a:endParaRPr>
          </a:p>
          <a:p>
            <a:pPr marL="514350" indent="-514350">
              <a:buAutoNum type="arabicParenBoth"/>
            </a:pPr>
            <a:r>
              <a:rPr lang="en-CA" dirty="0" smtClean="0">
                <a:solidFill>
                  <a:schemeClr val="tx1"/>
                </a:solidFill>
              </a:rPr>
              <a:t>Compile a list of biophysical and biochemical properties (for each mutation)</a:t>
            </a:r>
            <a:endParaRPr lang="en-CA" dirty="0" smtClean="0">
              <a:solidFill>
                <a:schemeClr val="tx1"/>
              </a:solidFill>
            </a:endParaRPr>
          </a:p>
          <a:p>
            <a:pPr marL="514350" indent="-514350">
              <a:buAutoNum type="arabicParenBoth"/>
            </a:pPr>
            <a:r>
              <a:rPr lang="en-CA" dirty="0">
                <a:solidFill>
                  <a:schemeClr val="tx1"/>
                </a:solidFill>
              </a:rPr>
              <a:t>Predict </a:t>
            </a:r>
            <a:r>
              <a:rPr lang="en-CA" dirty="0" smtClean="0">
                <a:solidFill>
                  <a:schemeClr val="tx1"/>
                </a:solidFill>
              </a:rPr>
              <a:t>the ∆∆</a:t>
            </a:r>
            <a:r>
              <a:rPr lang="en-CA" dirty="0">
                <a:solidFill>
                  <a:schemeClr val="tx1"/>
                </a:solidFill>
              </a:rPr>
              <a:t>G </a:t>
            </a:r>
            <a:r>
              <a:rPr lang="en-CA" dirty="0" smtClean="0">
                <a:solidFill>
                  <a:schemeClr val="tx1"/>
                </a:solidFill>
              </a:rPr>
              <a:t>of the mutation</a:t>
            </a:r>
          </a:p>
        </p:txBody>
      </p:sp>
      <p:sp>
        <p:nvSpPr>
          <p:cNvPr id="16" name="TextBox 15"/>
          <p:cNvSpPr txBox="1"/>
          <p:nvPr/>
        </p:nvSpPr>
        <p:spPr>
          <a:xfrm>
            <a:off x="7218039" y="1280954"/>
            <a:ext cx="1758485" cy="1015663"/>
          </a:xfrm>
          <a:prstGeom prst="rect">
            <a:avLst/>
          </a:prstGeom>
          <a:noFill/>
          <a:ln w="19050">
            <a:solidFill>
              <a:schemeClr val="accent4"/>
            </a:solidFill>
          </a:ln>
        </p:spPr>
        <p:txBody>
          <a:bodyPr wrap="square" rtlCol="0">
            <a:spAutoFit/>
          </a:bodyPr>
          <a:lstStyle/>
          <a:p>
            <a:pPr algn="ctr"/>
            <a:r>
              <a:rPr lang="en-CA" sz="2000" dirty="0" smtClean="0"/>
              <a:t>Mutation ∆∆G of domain folding</a:t>
            </a:r>
            <a:endParaRPr lang="en-CA" sz="2000" dirty="0"/>
          </a:p>
        </p:txBody>
      </p:sp>
      <p:sp>
        <p:nvSpPr>
          <p:cNvPr id="17" name="TextBox 16"/>
          <p:cNvSpPr txBox="1"/>
          <p:nvPr/>
        </p:nvSpPr>
        <p:spPr>
          <a:xfrm>
            <a:off x="7218038" y="3342766"/>
            <a:ext cx="1758485" cy="1015663"/>
          </a:xfrm>
          <a:prstGeom prst="rect">
            <a:avLst/>
          </a:prstGeom>
          <a:noFill/>
          <a:ln w="19050">
            <a:solidFill>
              <a:schemeClr val="accent4"/>
            </a:solidFill>
          </a:ln>
        </p:spPr>
        <p:txBody>
          <a:bodyPr wrap="square" rtlCol="0">
            <a:spAutoFit/>
          </a:bodyPr>
          <a:lstStyle/>
          <a:p>
            <a:pPr algn="ctr"/>
            <a:r>
              <a:rPr lang="en-CA" sz="2000" dirty="0" smtClean="0"/>
              <a:t>Mutation ∆∆G of protein interaction</a:t>
            </a:r>
            <a:endParaRPr lang="en-CA" sz="2000" dirty="0"/>
          </a:p>
        </p:txBody>
      </p:sp>
      <p:cxnSp>
        <p:nvCxnSpPr>
          <p:cNvPr id="19" name="Straight Arrow Connector 18"/>
          <p:cNvCxnSpPr>
            <a:stCxn id="6" idx="3"/>
            <a:endCxn id="16" idx="1"/>
          </p:cNvCxnSpPr>
          <p:nvPr/>
        </p:nvCxnSpPr>
        <p:spPr>
          <a:xfrm flipV="1">
            <a:off x="6711766" y="1788786"/>
            <a:ext cx="506273" cy="80834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3"/>
            <a:endCxn id="17" idx="1"/>
          </p:cNvCxnSpPr>
          <p:nvPr/>
        </p:nvCxnSpPr>
        <p:spPr>
          <a:xfrm>
            <a:off x="6711766" y="2597132"/>
            <a:ext cx="506272" cy="1253466"/>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61509" y="4149080"/>
            <a:ext cx="1818203" cy="1323439"/>
          </a:xfrm>
          <a:prstGeom prst="rect">
            <a:avLst/>
          </a:prstGeom>
          <a:noFill/>
          <a:ln>
            <a:solidFill>
              <a:schemeClr val="accent4"/>
            </a:solidFill>
          </a:ln>
        </p:spPr>
        <p:txBody>
          <a:bodyPr wrap="square" rtlCol="0">
            <a:spAutoFit/>
          </a:bodyPr>
          <a:lstStyle/>
          <a:p>
            <a:pPr algn="ctr"/>
            <a:r>
              <a:rPr lang="en-CA" sz="2000" u="sng" dirty="0" smtClean="0"/>
              <a:t>Domain contact structures:</a:t>
            </a:r>
            <a:endParaRPr lang="en-CA" sz="2000" u="sng" dirty="0" smtClean="0"/>
          </a:p>
          <a:p>
            <a:pPr algn="ctr"/>
            <a:r>
              <a:rPr lang="en-CA" sz="2000" dirty="0" smtClean="0"/>
              <a:t>SCOWLP / </a:t>
            </a:r>
            <a:r>
              <a:rPr lang="en-CA" sz="2000" dirty="0" err="1" smtClean="0"/>
              <a:t>PDBFam</a:t>
            </a:r>
            <a:endParaRPr lang="en-CA" sz="2000" dirty="0"/>
          </a:p>
        </p:txBody>
      </p:sp>
      <p:sp>
        <p:nvSpPr>
          <p:cNvPr id="30" name="Rectangle 29"/>
          <p:cNvSpPr/>
          <p:nvPr/>
        </p:nvSpPr>
        <p:spPr>
          <a:xfrm>
            <a:off x="161509" y="764703"/>
            <a:ext cx="1818203" cy="1015663"/>
          </a:xfrm>
          <a:prstGeom prst="rect">
            <a:avLst/>
          </a:prstGeom>
          <a:ln>
            <a:solidFill>
              <a:schemeClr val="accent4"/>
            </a:solidFill>
          </a:ln>
        </p:spPr>
        <p:txBody>
          <a:bodyPr wrap="square">
            <a:spAutoFit/>
          </a:bodyPr>
          <a:lstStyle/>
          <a:p>
            <a:pPr algn="ctr"/>
            <a:r>
              <a:rPr lang="en-CA" sz="2000" u="sng" dirty="0"/>
              <a:t>Correct domain boundaries:</a:t>
            </a:r>
            <a:endParaRPr lang="en-CA" sz="2000" u="sng" dirty="0"/>
          </a:p>
          <a:p>
            <a:pPr algn="ctr"/>
            <a:r>
              <a:rPr lang="en-CA" sz="2000" dirty="0" err="1"/>
              <a:t>PDBFam</a:t>
            </a:r>
            <a:endParaRPr lang="en-CA" sz="2000" dirty="0"/>
          </a:p>
        </p:txBody>
      </p:sp>
      <p:sp>
        <p:nvSpPr>
          <p:cNvPr id="33" name="Rectangle 32"/>
          <p:cNvSpPr/>
          <p:nvPr/>
        </p:nvSpPr>
        <p:spPr>
          <a:xfrm>
            <a:off x="161509" y="2924944"/>
            <a:ext cx="1818203" cy="1015663"/>
          </a:xfrm>
          <a:prstGeom prst="rect">
            <a:avLst/>
          </a:prstGeom>
          <a:ln>
            <a:solidFill>
              <a:srgbClr val="7030A0"/>
            </a:solidFill>
          </a:ln>
        </p:spPr>
        <p:txBody>
          <a:bodyPr wrap="square">
            <a:spAutoFit/>
          </a:bodyPr>
          <a:lstStyle/>
          <a:p>
            <a:pPr algn="ctr"/>
            <a:r>
              <a:rPr lang="en-CA" sz="2000" u="sng" dirty="0" smtClean="0"/>
              <a:t>Domain structures:</a:t>
            </a:r>
            <a:endParaRPr lang="en-CA" sz="2000" u="sng" dirty="0" smtClean="0"/>
          </a:p>
          <a:p>
            <a:pPr algn="ctr"/>
            <a:r>
              <a:rPr lang="en-CA" sz="2000" dirty="0"/>
              <a:t>PDB </a:t>
            </a:r>
            <a:r>
              <a:rPr lang="en-CA" sz="2000" dirty="0" smtClean="0"/>
              <a:t>/ </a:t>
            </a:r>
            <a:r>
              <a:rPr lang="en-CA" sz="2000" dirty="0" err="1" smtClean="0"/>
              <a:t>PDBfam</a:t>
            </a:r>
            <a:endParaRPr lang="en-CA" sz="2000" dirty="0" smtClean="0"/>
          </a:p>
        </p:txBody>
      </p:sp>
      <p:sp>
        <p:nvSpPr>
          <p:cNvPr id="34" name="Rectangle 33"/>
          <p:cNvSpPr/>
          <p:nvPr/>
        </p:nvSpPr>
        <p:spPr>
          <a:xfrm>
            <a:off x="161509" y="1981288"/>
            <a:ext cx="1818203" cy="707886"/>
          </a:xfrm>
          <a:prstGeom prst="rect">
            <a:avLst/>
          </a:prstGeom>
          <a:ln>
            <a:solidFill>
              <a:schemeClr val="accent4"/>
            </a:solidFill>
          </a:ln>
        </p:spPr>
        <p:txBody>
          <a:bodyPr wrap="square">
            <a:spAutoFit/>
          </a:bodyPr>
          <a:lstStyle/>
          <a:p>
            <a:pPr algn="ctr"/>
            <a:r>
              <a:rPr lang="en-CA" sz="2000" u="sng" dirty="0"/>
              <a:t>PPI network:</a:t>
            </a:r>
            <a:endParaRPr lang="en-CA" sz="2000" u="sng" dirty="0"/>
          </a:p>
          <a:p>
            <a:pPr algn="ctr"/>
            <a:r>
              <a:rPr lang="en-CA" sz="2000" dirty="0"/>
              <a:t>Hippie</a:t>
            </a:r>
          </a:p>
        </p:txBody>
      </p:sp>
      <p:cxnSp>
        <p:nvCxnSpPr>
          <p:cNvPr id="43" name="Straight Arrow Connector 42"/>
          <p:cNvCxnSpPr>
            <a:stCxn id="30" idx="3"/>
            <a:endCxn id="6" idx="1"/>
          </p:cNvCxnSpPr>
          <p:nvPr/>
        </p:nvCxnSpPr>
        <p:spPr>
          <a:xfrm>
            <a:off x="1979712" y="1272535"/>
            <a:ext cx="504056" cy="1324597"/>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34" idx="3"/>
            <a:endCxn id="6" idx="1"/>
          </p:cNvCxnSpPr>
          <p:nvPr/>
        </p:nvCxnSpPr>
        <p:spPr>
          <a:xfrm>
            <a:off x="1979712" y="2335231"/>
            <a:ext cx="504056" cy="261901"/>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3" idx="3"/>
            <a:endCxn id="6" idx="1"/>
          </p:cNvCxnSpPr>
          <p:nvPr/>
        </p:nvCxnSpPr>
        <p:spPr>
          <a:xfrm flipV="1">
            <a:off x="1979712" y="2597132"/>
            <a:ext cx="504056" cy="835644"/>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2" idx="3"/>
            <a:endCxn id="6" idx="1"/>
          </p:cNvCxnSpPr>
          <p:nvPr/>
        </p:nvCxnSpPr>
        <p:spPr>
          <a:xfrm flipV="1">
            <a:off x="1979712" y="2597132"/>
            <a:ext cx="504056" cy="2213668"/>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6444208" y="4581128"/>
            <a:ext cx="2508630" cy="1015663"/>
          </a:xfrm>
          <a:prstGeom prst="rect">
            <a:avLst/>
          </a:prstGeom>
          <a:noFill/>
          <a:ln>
            <a:solidFill>
              <a:schemeClr val="accent4"/>
            </a:solidFill>
          </a:ln>
        </p:spPr>
        <p:txBody>
          <a:bodyPr wrap="square" rtlCol="0">
            <a:spAutoFit/>
          </a:bodyPr>
          <a:lstStyle/>
          <a:p>
            <a:r>
              <a:rPr lang="en-CA" sz="2000" dirty="0" smtClean="0"/>
              <a:t>- Tissue-specific PPI networks (splicing and expression levels)</a:t>
            </a:r>
          </a:p>
        </p:txBody>
      </p:sp>
      <p:sp>
        <p:nvSpPr>
          <p:cNvPr id="203" name="Rectangle 202"/>
          <p:cNvSpPr/>
          <p:nvPr/>
        </p:nvSpPr>
        <p:spPr>
          <a:xfrm>
            <a:off x="6444209" y="5750099"/>
            <a:ext cx="2508630" cy="923330"/>
          </a:xfrm>
          <a:prstGeom prst="rect">
            <a:avLst/>
          </a:prstGeom>
          <a:ln>
            <a:solidFill>
              <a:schemeClr val="accent4"/>
            </a:solidFill>
          </a:ln>
        </p:spPr>
        <p:txBody>
          <a:bodyPr wrap="square">
            <a:spAutoFit/>
          </a:bodyPr>
          <a:lstStyle/>
          <a:p>
            <a:r>
              <a:rPr lang="en-CA" dirty="0"/>
              <a:t>- </a:t>
            </a:r>
            <a:r>
              <a:rPr lang="en-CA" dirty="0" smtClean="0"/>
              <a:t>Protein function and phenotypic </a:t>
            </a:r>
            <a:r>
              <a:rPr lang="en-CA" dirty="0"/>
              <a:t>effect of mutations</a:t>
            </a:r>
          </a:p>
        </p:txBody>
      </p:sp>
      <p:cxnSp>
        <p:nvCxnSpPr>
          <p:cNvPr id="205" name="Straight Arrow Connector 204"/>
          <p:cNvCxnSpPr>
            <a:stCxn id="7" idx="3"/>
            <a:endCxn id="198" idx="1"/>
          </p:cNvCxnSpPr>
          <p:nvPr/>
        </p:nvCxnSpPr>
        <p:spPr>
          <a:xfrm flipV="1">
            <a:off x="5951519" y="5088960"/>
            <a:ext cx="492689" cy="511915"/>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7" idx="3"/>
            <a:endCxn id="203" idx="1"/>
          </p:cNvCxnSpPr>
          <p:nvPr/>
        </p:nvCxnSpPr>
        <p:spPr>
          <a:xfrm>
            <a:off x="5951519" y="5600875"/>
            <a:ext cx="492690" cy="610889"/>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7218039" y="764704"/>
            <a:ext cx="1758485" cy="400110"/>
          </a:xfrm>
          <a:prstGeom prst="rect">
            <a:avLst/>
          </a:prstGeom>
          <a:noFill/>
          <a:ln>
            <a:solidFill>
              <a:schemeClr val="accent4"/>
            </a:solidFill>
          </a:ln>
        </p:spPr>
        <p:txBody>
          <a:bodyPr wrap="square" rtlCol="0">
            <a:spAutoFit/>
          </a:bodyPr>
          <a:lstStyle/>
          <a:p>
            <a:pPr algn="ctr"/>
            <a:r>
              <a:rPr lang="en-CA" sz="2000" dirty="0" smtClean="0"/>
              <a:t>∆G of domain</a:t>
            </a:r>
            <a:endParaRPr lang="en-CA" sz="2000" dirty="0"/>
          </a:p>
        </p:txBody>
      </p:sp>
      <p:sp>
        <p:nvSpPr>
          <p:cNvPr id="209" name="TextBox 208"/>
          <p:cNvSpPr txBox="1"/>
          <p:nvPr/>
        </p:nvSpPr>
        <p:spPr>
          <a:xfrm>
            <a:off x="7218039" y="2564904"/>
            <a:ext cx="1758485" cy="707886"/>
          </a:xfrm>
          <a:prstGeom prst="rect">
            <a:avLst/>
          </a:prstGeom>
          <a:noFill/>
          <a:ln>
            <a:solidFill>
              <a:schemeClr val="accent4"/>
            </a:solidFill>
          </a:ln>
        </p:spPr>
        <p:txBody>
          <a:bodyPr wrap="square" rtlCol="0">
            <a:spAutoFit/>
          </a:bodyPr>
          <a:lstStyle/>
          <a:p>
            <a:pPr algn="ctr"/>
            <a:r>
              <a:rPr lang="en-CA" sz="2000" dirty="0" smtClean="0"/>
              <a:t>∆G of protein interaction</a:t>
            </a:r>
            <a:endParaRPr lang="en-CA" sz="2000" dirty="0"/>
          </a:p>
        </p:txBody>
      </p:sp>
      <p:cxnSp>
        <p:nvCxnSpPr>
          <p:cNvPr id="211" name="Straight Arrow Connector 210"/>
          <p:cNvCxnSpPr>
            <a:stCxn id="6" idx="3"/>
            <a:endCxn id="209" idx="1"/>
          </p:cNvCxnSpPr>
          <p:nvPr/>
        </p:nvCxnSpPr>
        <p:spPr>
          <a:xfrm>
            <a:off x="6711766" y="2597132"/>
            <a:ext cx="506273" cy="321715"/>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stCxn id="6" idx="3"/>
            <a:endCxn id="208" idx="1"/>
          </p:cNvCxnSpPr>
          <p:nvPr/>
        </p:nvCxnSpPr>
        <p:spPr>
          <a:xfrm flipV="1">
            <a:off x="6711766" y="964759"/>
            <a:ext cx="506273" cy="1632373"/>
          </a:xfrm>
          <a:prstGeom prst="straightConnector1">
            <a:avLst/>
          </a:prstGeom>
          <a:ln w="127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p:txBody>
          <a:bodyPr>
            <a:normAutofit fontScale="90000"/>
          </a:bodyPr>
          <a:lstStyle/>
          <a:p>
            <a:r>
              <a:rPr lang="en-CA" dirty="0"/>
              <a:t>Predicting the thermodynamic effect of </a:t>
            </a:r>
            <a:r>
              <a:rPr lang="en-CA" dirty="0" smtClean="0"/>
              <a:t>mutations</a:t>
            </a:r>
            <a:endParaRPr lang="en-CA"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a:solidFill>
                    <a:schemeClr val="tx1"/>
                  </a:solidFill>
                </a:rPr>
                <a:t>PDB domain definition </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clan</a:t>
              </a: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376145" y="1794302"/>
              <a:ext cx="2303387" cy="338554"/>
            </a:xfrm>
            <a:prstGeom prst="rect">
              <a:avLst/>
            </a:prstGeom>
            <a:noFill/>
          </p:spPr>
          <p:txBody>
            <a:bodyPr wrap="none" rtlCol="0">
              <a:spAutoFit/>
            </a:bodyPr>
            <a:lstStyle/>
            <a:p>
              <a:pPr algn="ctr"/>
              <a:r>
                <a:rPr lang="en-CA" sz="1600" dirty="0" err="1" smtClean="0"/>
                <a:t>PDBFam</a:t>
              </a:r>
              <a:r>
                <a:rPr lang="en-CA" sz="1600" dirty="0" smtClean="0"/>
                <a:t>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0" y="3399383"/>
            <a:ext cx="9144000" cy="34586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107496" y="3429000"/>
            <a:ext cx="8931066" cy="33123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p:cNvSpPr/>
          <p:nvPr/>
        </p:nvSpPr>
        <p:spPr>
          <a:xfrm>
            <a:off x="107504" y="44624"/>
            <a:ext cx="8928992" cy="3312368"/>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p:cNvGrpSpPr/>
          <p:nvPr/>
        </p:nvGrpSpPr>
        <p:grpSpPr>
          <a:xfrm>
            <a:off x="467189" y="1650286"/>
            <a:ext cx="2408611" cy="1562690"/>
            <a:chOff x="323528" y="1794302"/>
            <a:chExt cx="2408611" cy="1562690"/>
          </a:xfrm>
        </p:grpSpPr>
        <p:sp>
          <p:nvSpPr>
            <p:cNvPr id="6" name="Rectangle 5"/>
            <p:cNvSpPr/>
            <p:nvPr/>
          </p:nvSpPr>
          <p:spPr>
            <a:xfrm>
              <a:off x="323528" y="2060848"/>
              <a:ext cx="2408611" cy="1296144"/>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Cath</a:t>
              </a:r>
              <a:r>
                <a:rPr lang="en-CA" sz="1200" b="1" dirty="0" smtClean="0">
                  <a:solidFill>
                    <a:schemeClr val="tx1"/>
                  </a:solidFill>
                </a:rPr>
                <a:t> id</a:t>
              </a:r>
              <a:endParaRPr lang="en-CA" sz="1200" b="1" dirty="0" smtClean="0">
                <a:solidFill>
                  <a:schemeClr val="tx1"/>
                </a:solidFill>
              </a:endParaRPr>
            </a:p>
            <a:p>
              <a:pPr>
                <a:spcAft>
                  <a:spcPts val="200"/>
                </a:spcAft>
              </a:pPr>
              <a:r>
                <a:rPr lang="en-CA" sz="1200" dirty="0" smtClean="0">
                  <a:solidFill>
                    <a:schemeClr val="tx1"/>
                  </a:solidFill>
                </a:rPr>
                <a:t>PDB id</a:t>
              </a:r>
              <a:endParaRPr lang="en-CA" sz="1200" dirty="0" smtClean="0">
                <a:solidFill>
                  <a:schemeClr val="tx1"/>
                </a:solidFill>
              </a:endParaRPr>
            </a:p>
            <a:p>
              <a:pPr>
                <a:spcAft>
                  <a:spcPts val="200"/>
                </a:spcAft>
              </a:pPr>
              <a:r>
                <a:rPr lang="en-CA" sz="1200" dirty="0" smtClean="0">
                  <a:solidFill>
                    <a:schemeClr val="tx1"/>
                  </a:solidFill>
                </a:rPr>
                <a:t>PDB chain</a:t>
              </a:r>
              <a:endParaRPr lang="en-CA" sz="1200" dirty="0" smtClean="0">
                <a:solidFill>
                  <a:schemeClr val="tx1"/>
                </a:solidFill>
              </a:endParaRPr>
            </a:p>
            <a:p>
              <a:pPr>
                <a:spcAft>
                  <a:spcPts val="200"/>
                </a:spcAft>
              </a:pPr>
              <a:r>
                <a:rPr lang="en-CA" sz="1200" dirty="0" smtClean="0">
                  <a:solidFill>
                    <a:schemeClr val="tx1"/>
                  </a:solidFill>
                </a:rPr>
                <a:t>PDB domain definition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a:solidFill>
                    <a:schemeClr val="tx1"/>
                  </a:solidFill>
                </a:rPr>
                <a:t>PDBfam</a:t>
              </a:r>
              <a:r>
                <a:rPr lang="en-CA" sz="1200" dirty="0">
                  <a:solidFill>
                    <a:schemeClr val="tx1"/>
                  </a:solidFill>
                </a:rPr>
                <a:t> </a:t>
              </a:r>
              <a:r>
                <a:rPr lang="en-CA" sz="1200" dirty="0" smtClean="0">
                  <a:solidFill>
                    <a:schemeClr val="tx1"/>
                  </a:solidFill>
                </a:rPr>
                <a:t>clan</a:t>
              </a:r>
              <a:endParaRPr lang="en-CA" sz="1200" dirty="0">
                <a:solidFill>
                  <a:schemeClr val="tx1"/>
                </a:solidFill>
              </a:endParaRPr>
            </a:p>
          </p:txBody>
        </p:sp>
        <p:sp>
          <p:nvSpPr>
            <p:cNvPr id="12" name="TextBox 11"/>
            <p:cNvSpPr txBox="1"/>
            <p:nvPr/>
          </p:nvSpPr>
          <p:spPr>
            <a:xfrm>
              <a:off x="485468" y="1794302"/>
              <a:ext cx="2084738" cy="338554"/>
            </a:xfrm>
            <a:prstGeom prst="rect">
              <a:avLst/>
            </a:prstGeom>
            <a:noFill/>
          </p:spPr>
          <p:txBody>
            <a:bodyPr wrap="none" rtlCol="0">
              <a:spAutoFit/>
            </a:bodyPr>
            <a:lstStyle/>
            <a:p>
              <a:pPr algn="ctr"/>
              <a:r>
                <a:rPr lang="en-CA" sz="1600" dirty="0" smtClean="0"/>
                <a:t>Profs domain template</a:t>
              </a:r>
              <a:endParaRPr lang="en-CA" sz="1600" dirty="0"/>
            </a:p>
          </p:txBody>
        </p:sp>
      </p:grpSp>
      <p:grpSp>
        <p:nvGrpSpPr>
          <p:cNvPr id="21" name="Group 20"/>
          <p:cNvGrpSpPr/>
          <p:nvPr/>
        </p:nvGrpSpPr>
        <p:grpSpPr>
          <a:xfrm>
            <a:off x="469627" y="354142"/>
            <a:ext cx="2408611" cy="1202650"/>
            <a:chOff x="323528" y="2204864"/>
            <a:chExt cx="2408611" cy="1202650"/>
          </a:xfrm>
          <a:solidFill>
            <a:schemeClr val="accent6">
              <a:lumMod val="20000"/>
              <a:lumOff val="80000"/>
            </a:schemeClr>
          </a:solidFill>
        </p:grpSpPr>
        <p:sp>
          <p:nvSpPr>
            <p:cNvPr id="22" name="Rectangle 21"/>
            <p:cNvSpPr/>
            <p:nvPr/>
          </p:nvSpPr>
          <p:spPr>
            <a:xfrm>
              <a:off x="323528" y="2492896"/>
              <a:ext cx="2408611" cy="91461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accession</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name</a:t>
              </a:r>
              <a:endParaRPr lang="en-CA" sz="1200" dirty="0" smtClean="0">
                <a:solidFill>
                  <a:schemeClr val="tx1"/>
                </a:solidFill>
              </a:endParaRPr>
            </a:p>
            <a:p>
              <a:pPr>
                <a:spcAft>
                  <a:spcPts val="200"/>
                </a:spcAft>
              </a:pPr>
              <a:r>
                <a:rPr lang="en-CA" sz="1200" dirty="0" err="1" smtClean="0">
                  <a:solidFill>
                    <a:schemeClr val="tx1"/>
                  </a:solidFill>
                </a:rPr>
                <a:t>PDBfam</a:t>
              </a:r>
              <a:r>
                <a:rPr lang="en-CA" sz="1200" dirty="0" smtClean="0">
                  <a:solidFill>
                    <a:schemeClr val="tx1"/>
                  </a:solidFill>
                </a:rPr>
                <a:t> domain definition</a:t>
              </a:r>
            </a:p>
          </p:txBody>
        </p:sp>
        <p:sp>
          <p:nvSpPr>
            <p:cNvPr id="23" name="TextBox 22"/>
            <p:cNvSpPr txBox="1"/>
            <p:nvPr/>
          </p:nvSpPr>
          <p:spPr>
            <a:xfrm>
              <a:off x="767115" y="2204864"/>
              <a:ext cx="1521442" cy="338554"/>
            </a:xfrm>
            <a:prstGeom prst="rect">
              <a:avLst/>
            </a:prstGeom>
            <a:noFill/>
            <a:ln>
              <a:noFill/>
            </a:ln>
          </p:spPr>
          <p:txBody>
            <a:bodyPr wrap="none" rtlCol="0">
              <a:spAutoFit/>
            </a:bodyPr>
            <a:lstStyle/>
            <a:p>
              <a:pPr algn="ctr"/>
              <a:r>
                <a:rPr lang="en-CA" sz="1600" dirty="0" err="1" smtClean="0"/>
                <a:t>Uniprot</a:t>
              </a:r>
              <a:r>
                <a:rPr lang="en-CA" sz="1600" dirty="0" smtClean="0"/>
                <a:t> Domain</a:t>
              </a:r>
              <a:endParaRPr lang="en-CA" sz="1600" dirty="0"/>
            </a:p>
          </p:txBody>
        </p:sp>
      </p:grpSp>
      <p:sp>
        <p:nvSpPr>
          <p:cNvPr id="24" name="Rectangle 23"/>
          <p:cNvSpPr/>
          <p:nvPr/>
        </p:nvSpPr>
        <p:spPr>
          <a:xfrm>
            <a:off x="5182494" y="933541"/>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folding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smtClean="0">
              <a:solidFill>
                <a:schemeClr val="tx1">
                  <a:lumMod val="75000"/>
                  <a:lumOff val="25000"/>
                </a:schemeClr>
              </a:solidFill>
            </a:endParaRPr>
          </a:p>
          <a:p>
            <a:pPr>
              <a:spcAft>
                <a:spcPts val="200"/>
              </a:spcAft>
            </a:pP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25" name="Rectangle 24"/>
          <p:cNvSpPr/>
          <p:nvPr/>
        </p:nvSpPr>
        <p:spPr>
          <a:xfrm>
            <a:off x="3255319" y="93354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a:t>
            </a:r>
            <a:endParaRPr lang="en-CA" sz="1400" dirty="0" smtClean="0">
              <a:solidFill>
                <a:schemeClr val="tx1"/>
              </a:solidFill>
            </a:endParaRPr>
          </a:p>
          <a:p>
            <a:pPr>
              <a:spcAft>
                <a:spcPts val="200"/>
              </a:spcAft>
            </a:pPr>
            <a:r>
              <a:rPr lang="en-CA" sz="1400" dirty="0" smtClean="0">
                <a:solidFill>
                  <a:schemeClr val="tx1"/>
                </a:solidFill>
              </a:rPr>
              <a:t>- Multiple sequence alignment filename</a:t>
            </a:r>
            <a:endParaRPr lang="en-CA" sz="1400" dirty="0" smtClean="0">
              <a:solidFill>
                <a:schemeClr val="tx1"/>
              </a:solidFill>
            </a:endParaRPr>
          </a:p>
          <a:p>
            <a:pPr>
              <a:spcAft>
                <a:spcPts val="200"/>
              </a:spcAft>
            </a:pPr>
            <a:endParaRPr lang="en-CA" sz="1400" dirty="0">
              <a:solidFill>
                <a:schemeClr val="tx1"/>
              </a:solidFill>
            </a:endParaRPr>
          </a:p>
        </p:txBody>
      </p:sp>
      <p:sp>
        <p:nvSpPr>
          <p:cNvPr id="26" name="Rectangle 25"/>
          <p:cNvSpPr/>
          <p:nvPr/>
        </p:nvSpPr>
        <p:spPr>
          <a:xfrm>
            <a:off x="7088784" y="933542"/>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CA" sz="1400" b="1" dirty="0" err="1" smtClean="0">
                <a:solidFill>
                  <a:schemeClr val="tx1"/>
                </a:solidFill>
              </a:rPr>
              <a:t>Uniprot</a:t>
            </a:r>
            <a:r>
              <a:rPr lang="en-CA" sz="1400" b="1" dirty="0" smtClean="0">
                <a:solidFill>
                  <a:schemeClr val="tx1"/>
                </a:solidFill>
              </a:rPr>
              <a:t> domain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smtClean="0">
              <a:solidFill>
                <a:schemeClr val="tx1"/>
              </a:solidFill>
            </a:endParaRPr>
          </a:p>
          <a:p>
            <a:pPr>
              <a:lnSpc>
                <a:spcPct val="110000"/>
              </a:lnSpc>
            </a:pPr>
            <a:r>
              <a:rPr lang="en-CA" sz="1400" dirty="0" smtClean="0">
                <a:solidFill>
                  <a:schemeClr val="tx1"/>
                </a:solidFill>
              </a:rPr>
              <a:t>- Biophysical properties</a:t>
            </a:r>
            <a:endParaRPr lang="en-CA" sz="1400" dirty="0" smtClean="0">
              <a:solidFill>
                <a:schemeClr val="tx1"/>
              </a:solidFill>
            </a:endParaRPr>
          </a:p>
          <a:p>
            <a:pPr>
              <a:lnSpc>
                <a:spcPct val="110000"/>
              </a:lnSpc>
            </a:pPr>
            <a:r>
              <a:rPr lang="en-CA" sz="1400" dirty="0" smtClean="0">
                <a:solidFill>
                  <a:schemeClr val="tx1"/>
                </a:solidFill>
              </a:rPr>
              <a:t>- SASA score</a:t>
            </a:r>
            <a:endParaRPr lang="en-CA" sz="1400" dirty="0" smtClean="0">
              <a:solidFill>
                <a:schemeClr val="tx1"/>
              </a:solidFill>
            </a:endParaRPr>
          </a:p>
          <a:p>
            <a:pPr>
              <a:lnSpc>
                <a:spcPct val="110000"/>
              </a:lnSpc>
            </a:pPr>
            <a:r>
              <a:rPr lang="en-CA" sz="1400" dirty="0" smtClean="0">
                <a:solidFill>
                  <a:schemeClr val="tx1"/>
                </a:solidFill>
              </a:rPr>
              <a:t>- SIFT / PROVEAN score</a:t>
            </a:r>
            <a:endParaRPr lang="en-CA" sz="1400" dirty="0" smtClean="0">
              <a:solidFill>
                <a:schemeClr val="tx1"/>
              </a:solidFill>
            </a:endParaRPr>
          </a:p>
          <a:p>
            <a:pPr>
              <a:lnSpc>
                <a:spcPct val="110000"/>
              </a:lnSpc>
            </a:pPr>
            <a:endParaRPr lang="en-CA" sz="1400" dirty="0" smtClean="0">
              <a:solidFill>
                <a:schemeClr val="tx1"/>
              </a:solidFill>
            </a:endParaRPr>
          </a:p>
          <a:p>
            <a:pPr>
              <a:lnSpc>
                <a:spcPct val="110000"/>
              </a:lnSpc>
            </a:pPr>
            <a:r>
              <a:rPr lang="en-CA" sz="1400" dirty="0" smtClean="0">
                <a:solidFill>
                  <a:schemeClr val="tx1"/>
                </a:solidFill>
              </a:rPr>
              <a:t>…</a:t>
            </a:r>
            <a:endParaRPr lang="en-CA" sz="1400" dirty="0" smtClean="0">
              <a:solidFill>
                <a:schemeClr val="tx1"/>
              </a:solidFill>
            </a:endParaRPr>
          </a:p>
          <a:p>
            <a:pPr>
              <a:lnSpc>
                <a:spcPct val="110000"/>
              </a:lnSpc>
            </a:pPr>
            <a:r>
              <a:rPr lang="en-CA" b="1" dirty="0" smtClean="0">
                <a:solidFill>
                  <a:srgbClr val="C00000"/>
                </a:solidFill>
              </a:rPr>
              <a:t>∆∆G score</a:t>
            </a:r>
            <a:endParaRPr lang="en-CA" b="1" dirty="0">
              <a:solidFill>
                <a:srgbClr val="C00000"/>
              </a:solidFill>
            </a:endParaRPr>
          </a:p>
        </p:txBody>
      </p:sp>
      <p:grpSp>
        <p:nvGrpSpPr>
          <p:cNvPr id="27" name="Group 26"/>
          <p:cNvGrpSpPr/>
          <p:nvPr/>
        </p:nvGrpSpPr>
        <p:grpSpPr>
          <a:xfrm>
            <a:off x="493504" y="5301208"/>
            <a:ext cx="2408611" cy="1346666"/>
            <a:chOff x="323528" y="1794302"/>
            <a:chExt cx="2408611" cy="1346666"/>
          </a:xfrm>
        </p:grpSpPr>
        <p:sp>
          <p:nvSpPr>
            <p:cNvPr id="28" name="Rectangle 27"/>
            <p:cNvSpPr/>
            <p:nvPr/>
          </p:nvSpPr>
          <p:spPr>
            <a:xfrm>
              <a:off x="323528" y="2060848"/>
              <a:ext cx="2408611" cy="108012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smtClean="0">
                  <a:solidFill>
                    <a:schemeClr val="tx1"/>
                  </a:solidFill>
                </a:rPr>
                <a:t>Domain contact id</a:t>
              </a:r>
              <a:endParaRPr lang="en-CA" sz="1200" b="1"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1</a:t>
              </a:r>
              <a:endParaRPr lang="en-CA" sz="1200" dirty="0" smtClean="0">
                <a:solidFill>
                  <a:schemeClr val="tx1"/>
                </a:solidFill>
              </a:endParaRPr>
            </a:p>
            <a:p>
              <a:pPr>
                <a:spcAft>
                  <a:spcPts val="200"/>
                </a:spcAft>
              </a:pPr>
              <a:r>
                <a:rPr lang="en-CA" sz="1200" dirty="0" smtClean="0">
                  <a:solidFill>
                    <a:schemeClr val="tx1"/>
                  </a:solidFill>
                </a:rPr>
                <a:t>PDB contacting residues 1</a:t>
              </a:r>
              <a:endParaRPr lang="en-CA" sz="1200" dirty="0" smtClean="0">
                <a:solidFill>
                  <a:schemeClr val="tx1"/>
                </a:solidFill>
              </a:endParaRPr>
            </a:p>
            <a:p>
              <a:pPr>
                <a:spcAft>
                  <a:spcPts val="200"/>
                </a:spcAft>
              </a:pPr>
              <a:r>
                <a:rPr lang="en-CA" sz="1200" dirty="0" err="1" smtClean="0">
                  <a:solidFill>
                    <a:schemeClr val="tx1"/>
                  </a:solidFill>
                </a:rPr>
                <a:t>Cath</a:t>
              </a:r>
              <a:r>
                <a:rPr lang="en-CA" sz="1200" dirty="0" smtClean="0">
                  <a:solidFill>
                    <a:schemeClr val="tx1"/>
                  </a:solidFill>
                </a:rPr>
                <a:t> id 2</a:t>
              </a:r>
              <a:endParaRPr lang="en-CA" sz="1200" dirty="0" smtClean="0">
                <a:solidFill>
                  <a:schemeClr val="tx1"/>
                </a:solidFill>
              </a:endParaRPr>
            </a:p>
            <a:p>
              <a:pPr>
                <a:spcAft>
                  <a:spcPts val="200"/>
                </a:spcAft>
              </a:pPr>
              <a:r>
                <a:rPr lang="en-CA" sz="1200" dirty="0" smtClean="0">
                  <a:solidFill>
                    <a:schemeClr val="tx1"/>
                  </a:solidFill>
                </a:rPr>
                <a:t>PDB contacting residues 2</a:t>
              </a:r>
            </a:p>
          </p:txBody>
        </p:sp>
        <p:sp>
          <p:nvSpPr>
            <p:cNvPr id="29" name="TextBox 28"/>
            <p:cNvSpPr txBox="1"/>
            <p:nvPr/>
          </p:nvSpPr>
          <p:spPr>
            <a:xfrm>
              <a:off x="511855" y="1794302"/>
              <a:ext cx="2031968" cy="338554"/>
            </a:xfrm>
            <a:prstGeom prst="rect">
              <a:avLst/>
            </a:prstGeom>
            <a:noFill/>
          </p:spPr>
          <p:txBody>
            <a:bodyPr wrap="none" rtlCol="0">
              <a:spAutoFit/>
            </a:bodyPr>
            <a:lstStyle/>
            <a:p>
              <a:pPr algn="ctr"/>
              <a:r>
                <a:rPr lang="en-CA" sz="1600" dirty="0" smtClean="0"/>
                <a:t>Profs domain contacts</a:t>
              </a:r>
              <a:endParaRPr lang="en-CA" sz="1600" dirty="0"/>
            </a:p>
          </p:txBody>
        </p:sp>
      </p:grpSp>
      <p:grpSp>
        <p:nvGrpSpPr>
          <p:cNvPr id="30" name="Group 29"/>
          <p:cNvGrpSpPr/>
          <p:nvPr/>
        </p:nvGrpSpPr>
        <p:grpSpPr>
          <a:xfrm>
            <a:off x="495942" y="3810526"/>
            <a:ext cx="2408611" cy="1418674"/>
            <a:chOff x="323528" y="2111370"/>
            <a:chExt cx="2408611" cy="1418674"/>
          </a:xfrm>
        </p:grpSpPr>
        <p:sp>
          <p:nvSpPr>
            <p:cNvPr id="31" name="Rectangle 30"/>
            <p:cNvSpPr/>
            <p:nvPr/>
          </p:nvSpPr>
          <p:spPr>
            <a:xfrm>
              <a:off x="323528" y="2399402"/>
              <a:ext cx="2408611" cy="1130642"/>
            </a:xfrm>
            <a:prstGeom prst="rect">
              <a:avLst/>
            </a:prstGeom>
            <a:solidFill>
              <a:schemeClr val="accent6">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200" b="1" dirty="0" err="1" smtClean="0">
                  <a:solidFill>
                    <a:schemeClr val="tx1"/>
                  </a:solidFill>
                </a:rPr>
                <a:t>Uniprot</a:t>
              </a:r>
              <a:r>
                <a:rPr lang="en-CA" sz="1200" b="1" dirty="0" smtClean="0">
                  <a:solidFill>
                    <a:schemeClr val="tx1"/>
                  </a:solidFill>
                </a:rPr>
                <a:t> domain pair id</a:t>
              </a:r>
              <a:endParaRPr lang="en-CA" sz="1200" b="1"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1</a:t>
              </a:r>
              <a:endParaRPr lang="en-CA" sz="1200" dirty="0" smtClean="0">
                <a:solidFill>
                  <a:schemeClr val="tx1"/>
                </a:solidFill>
              </a:endParaRPr>
            </a:p>
            <a:p>
              <a:pPr>
                <a:spcAft>
                  <a:spcPts val="200"/>
                </a:spcAft>
              </a:pPr>
              <a:r>
                <a:rPr lang="en-CA" sz="1200" dirty="0" err="1" smtClean="0">
                  <a:solidFill>
                    <a:schemeClr val="tx1"/>
                  </a:solidFill>
                </a:rPr>
                <a:t>Uniprot</a:t>
              </a:r>
              <a:r>
                <a:rPr lang="en-CA" sz="1200" dirty="0" smtClean="0">
                  <a:solidFill>
                    <a:schemeClr val="tx1"/>
                  </a:solidFill>
                </a:rPr>
                <a:t> domain id 2</a:t>
              </a:r>
              <a:endParaRPr lang="en-CA" sz="1200" dirty="0" smtClean="0">
                <a:solidFill>
                  <a:schemeClr val="tx1"/>
                </a:solidFill>
              </a:endParaRPr>
            </a:p>
            <a:p>
              <a:pPr>
                <a:spcAft>
                  <a:spcPts val="200"/>
                </a:spcAft>
              </a:pPr>
              <a:r>
                <a:rPr lang="en-CA" sz="1200" dirty="0" smtClean="0">
                  <a:solidFill>
                    <a:schemeClr val="tx1"/>
                  </a:solidFill>
                </a:rPr>
                <a:t>Path to data</a:t>
              </a:r>
              <a:endParaRPr lang="en-CA" sz="1200" dirty="0" smtClean="0">
                <a:solidFill>
                  <a:schemeClr val="tx1"/>
                </a:solidFill>
              </a:endParaRPr>
            </a:p>
            <a:p>
              <a:pPr>
                <a:spcAft>
                  <a:spcPts val="200"/>
                </a:spcAft>
              </a:pPr>
              <a:r>
                <a:rPr lang="en-CA" sz="1200" dirty="0" smtClean="0">
                  <a:solidFill>
                    <a:schemeClr val="tx1"/>
                  </a:solidFill>
                </a:rPr>
                <a:t>Type of interaction…</a:t>
              </a:r>
            </a:p>
          </p:txBody>
        </p:sp>
        <p:sp>
          <p:nvSpPr>
            <p:cNvPr id="32" name="TextBox 31"/>
            <p:cNvSpPr txBox="1"/>
            <p:nvPr/>
          </p:nvSpPr>
          <p:spPr>
            <a:xfrm>
              <a:off x="584984" y="2111370"/>
              <a:ext cx="1885709" cy="338554"/>
            </a:xfrm>
            <a:prstGeom prst="rect">
              <a:avLst/>
            </a:prstGeom>
            <a:noFill/>
          </p:spPr>
          <p:txBody>
            <a:bodyPr wrap="none" rtlCol="0">
              <a:spAutoFit/>
            </a:bodyPr>
            <a:lstStyle/>
            <a:p>
              <a:pPr algn="ctr"/>
              <a:r>
                <a:rPr lang="en-CA" sz="1600" dirty="0" err="1" smtClean="0"/>
                <a:t>Uniprot</a:t>
              </a:r>
              <a:r>
                <a:rPr lang="en-CA" sz="1600" dirty="0" smtClean="0"/>
                <a:t> Domain Pair</a:t>
              </a:r>
              <a:endParaRPr lang="en-CA" sz="1600" dirty="0"/>
            </a:p>
          </p:txBody>
        </p:sp>
      </p:grpSp>
      <p:sp>
        <p:nvSpPr>
          <p:cNvPr id="33" name="Rectangle 32"/>
          <p:cNvSpPr/>
          <p:nvPr/>
        </p:nvSpPr>
        <p:spPr>
          <a:xfrm>
            <a:off x="5182494" y="4447853"/>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Model filename</a:t>
            </a:r>
            <a:endParaRPr lang="en-CA" sz="1400" dirty="0" smtClean="0">
              <a:solidFill>
                <a:schemeClr val="tx1"/>
              </a:solidFill>
            </a:endParaRPr>
          </a:p>
          <a:p>
            <a:pPr>
              <a:spcAft>
                <a:spcPts val="200"/>
              </a:spcAft>
            </a:pPr>
            <a:r>
              <a:rPr lang="en-CA" sz="1400" dirty="0" smtClean="0">
                <a:solidFill>
                  <a:schemeClr val="tx1"/>
                </a:solidFill>
              </a:rPr>
              <a:t>- DOPE score</a:t>
            </a:r>
            <a:endParaRPr lang="en-CA" sz="1400" dirty="0" smtClean="0">
              <a:solidFill>
                <a:schemeClr val="tx1"/>
              </a:solidFill>
            </a:endParaRPr>
          </a:p>
          <a:p>
            <a:pPr>
              <a:spcAft>
                <a:spcPts val="200"/>
              </a:spcAft>
            </a:pPr>
            <a:r>
              <a:rPr lang="en-CA" sz="1400" dirty="0" smtClean="0">
                <a:solidFill>
                  <a:schemeClr val="tx1"/>
                </a:solidFill>
              </a:rPr>
              <a:t>- Interface area</a:t>
            </a:r>
            <a:endParaRPr lang="en-CA" sz="1400" dirty="0" smtClean="0">
              <a:solidFill>
                <a:schemeClr val="tx1"/>
              </a:solidFill>
            </a:endParaRPr>
          </a:p>
          <a:p>
            <a:pPr>
              <a:spcAft>
                <a:spcPts val="200"/>
              </a:spcAft>
            </a:pPr>
            <a:r>
              <a:rPr lang="en-CA" sz="1400" dirty="0" smtClean="0">
                <a:solidFill>
                  <a:schemeClr val="tx1"/>
                </a:solidFill>
              </a:rPr>
              <a:t>- Interacting residue</a:t>
            </a:r>
            <a:endParaRPr lang="en-CA" sz="1400" dirty="0" smtClean="0">
              <a:solidFill>
                <a:schemeClr val="tx1"/>
              </a:solidFill>
            </a:endParaRPr>
          </a:p>
          <a:p>
            <a:pPr>
              <a:spcAft>
                <a:spcPts val="200"/>
              </a:spcAft>
            </a:pPr>
            <a:r>
              <a:rPr lang="en-CA" sz="1400" dirty="0" smtClean="0">
                <a:solidFill>
                  <a:schemeClr val="tx1">
                    <a:lumMod val="75000"/>
                    <a:lumOff val="25000"/>
                  </a:schemeClr>
                </a:solidFill>
              </a:rPr>
              <a:t>- </a:t>
            </a:r>
            <a:r>
              <a:rPr lang="en-CA" sz="1400" dirty="0" err="1" smtClean="0">
                <a:solidFill>
                  <a:schemeClr val="tx1">
                    <a:lumMod val="75000"/>
                    <a:lumOff val="25000"/>
                  </a:schemeClr>
                </a:solidFill>
              </a:rPr>
              <a:t>dG</a:t>
            </a:r>
            <a:r>
              <a:rPr lang="en-CA" sz="1400" dirty="0" smtClean="0">
                <a:solidFill>
                  <a:schemeClr val="tx1">
                    <a:lumMod val="75000"/>
                    <a:lumOff val="25000"/>
                  </a:schemeClr>
                </a:solidFill>
              </a:rPr>
              <a:t> of interaction (</a:t>
            </a:r>
            <a:r>
              <a:rPr lang="en-CA" sz="1400" dirty="0" err="1" smtClean="0">
                <a:solidFill>
                  <a:schemeClr val="tx1">
                    <a:lumMod val="75000"/>
                    <a:lumOff val="25000"/>
                  </a:schemeClr>
                </a:solidFill>
              </a:rPr>
              <a:t>FoldX</a:t>
            </a:r>
            <a:r>
              <a:rPr lang="en-CA" sz="1400" dirty="0" smtClean="0">
                <a:solidFill>
                  <a:schemeClr val="tx1">
                    <a:lumMod val="75000"/>
                    <a:lumOff val="25000"/>
                  </a:schemeClr>
                </a:solidFill>
              </a:rPr>
              <a:t>)</a:t>
            </a:r>
            <a:endParaRPr lang="en-CA" sz="1400" dirty="0">
              <a:solidFill>
                <a:schemeClr val="tx1">
                  <a:lumMod val="75000"/>
                  <a:lumOff val="25000"/>
                </a:schemeClr>
              </a:solidFill>
            </a:endParaRPr>
          </a:p>
        </p:txBody>
      </p:sp>
      <p:sp>
        <p:nvSpPr>
          <p:cNvPr id="34" name="Rectangle 33"/>
          <p:cNvSpPr/>
          <p:nvPr/>
        </p:nvSpPr>
        <p:spPr>
          <a:xfrm>
            <a:off x="3281634" y="4447855"/>
            <a:ext cx="1694110"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
              </a:spcAft>
            </a:pPr>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spcAft>
                <a:spcPts val="200"/>
              </a:spcAft>
            </a:pPr>
            <a:r>
              <a:rPr lang="en-CA" sz="1400" dirty="0" smtClean="0">
                <a:solidFill>
                  <a:schemeClr val="tx1"/>
                </a:solidFill>
              </a:rPr>
              <a:t>- Expanded domain definitions</a:t>
            </a:r>
            <a:endParaRPr lang="en-CA" sz="1400" dirty="0" smtClean="0">
              <a:solidFill>
                <a:schemeClr val="tx1"/>
              </a:solidFill>
            </a:endParaRPr>
          </a:p>
          <a:p>
            <a:pPr>
              <a:spcAft>
                <a:spcPts val="200"/>
              </a:spcAft>
            </a:pPr>
            <a:r>
              <a:rPr lang="en-CA" sz="1400" dirty="0" smtClean="0">
                <a:solidFill>
                  <a:schemeClr val="tx1"/>
                </a:solidFill>
              </a:rPr>
              <a:t>- Pairwise sequence alignment filenames</a:t>
            </a:r>
            <a:endParaRPr lang="en-CA" sz="1400" dirty="0" smtClean="0">
              <a:solidFill>
                <a:schemeClr val="tx1"/>
              </a:solidFill>
            </a:endParaRPr>
          </a:p>
          <a:p>
            <a:pPr>
              <a:spcAft>
                <a:spcPts val="200"/>
              </a:spcAft>
            </a:pPr>
            <a:endParaRPr lang="en-CA" sz="1400" dirty="0" smtClean="0">
              <a:solidFill>
                <a:schemeClr val="tx1"/>
              </a:solidFill>
            </a:endParaRPr>
          </a:p>
          <a:p>
            <a:pPr>
              <a:spcAft>
                <a:spcPts val="200"/>
              </a:spcAft>
            </a:pPr>
            <a:endParaRPr lang="en-CA" sz="1400" dirty="0">
              <a:solidFill>
                <a:schemeClr val="tx1"/>
              </a:solidFill>
            </a:endParaRPr>
          </a:p>
        </p:txBody>
      </p:sp>
      <p:sp>
        <p:nvSpPr>
          <p:cNvPr id="35" name="Rectangle 34"/>
          <p:cNvSpPr/>
          <p:nvPr/>
        </p:nvSpPr>
        <p:spPr>
          <a:xfrm>
            <a:off x="7088784" y="4447854"/>
            <a:ext cx="1873622" cy="20774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b="1" dirty="0" err="1" smtClean="0">
                <a:solidFill>
                  <a:schemeClr val="tx1"/>
                </a:solidFill>
              </a:rPr>
              <a:t>Uniprot</a:t>
            </a:r>
            <a:r>
              <a:rPr lang="en-CA" sz="1400" b="1" dirty="0" smtClean="0">
                <a:solidFill>
                  <a:schemeClr val="tx1"/>
                </a:solidFill>
              </a:rPr>
              <a:t> domain pair id</a:t>
            </a:r>
            <a:endParaRPr lang="en-CA" sz="1400" b="1" dirty="0" smtClean="0">
              <a:solidFill>
                <a:schemeClr val="tx1"/>
              </a:solidFill>
            </a:endParaRPr>
          </a:p>
          <a:p>
            <a:pPr>
              <a:lnSpc>
                <a:spcPct val="110000"/>
              </a:lnSpc>
            </a:pPr>
            <a:r>
              <a:rPr lang="en-CA" sz="1400" dirty="0" smtClean="0">
                <a:solidFill>
                  <a:schemeClr val="tx1"/>
                </a:solidFill>
              </a:rPr>
              <a:t>- Mutation</a:t>
            </a:r>
            <a:endParaRPr lang="en-CA" sz="1400" dirty="0">
              <a:solidFill>
                <a:schemeClr val="tx1"/>
              </a:solidFill>
            </a:endParaRPr>
          </a:p>
          <a:p>
            <a:pPr>
              <a:lnSpc>
                <a:spcPct val="110000"/>
              </a:lnSpc>
            </a:pPr>
            <a:r>
              <a:rPr lang="en-CA" sz="1400" dirty="0" smtClean="0">
                <a:solidFill>
                  <a:schemeClr val="tx1"/>
                </a:solidFill>
              </a:rPr>
              <a:t>- Biophysical </a:t>
            </a:r>
            <a:r>
              <a:rPr lang="en-CA" sz="1400" dirty="0">
                <a:solidFill>
                  <a:schemeClr val="tx1"/>
                </a:solidFill>
              </a:rPr>
              <a:t>properties</a:t>
            </a:r>
            <a:endParaRPr lang="en-CA" sz="1400" dirty="0">
              <a:solidFill>
                <a:schemeClr val="tx1"/>
              </a:solidFill>
            </a:endParaRPr>
          </a:p>
          <a:p>
            <a:pPr>
              <a:lnSpc>
                <a:spcPct val="110000"/>
              </a:lnSpc>
            </a:pPr>
            <a:r>
              <a:rPr lang="en-CA" sz="1400" dirty="0" smtClean="0">
                <a:solidFill>
                  <a:schemeClr val="tx1"/>
                </a:solidFill>
              </a:rPr>
              <a:t>- SASA </a:t>
            </a:r>
            <a:r>
              <a:rPr lang="en-CA" sz="1400" dirty="0">
                <a:solidFill>
                  <a:schemeClr val="tx1"/>
                </a:solidFill>
              </a:rPr>
              <a:t>score</a:t>
            </a:r>
            <a:endParaRPr lang="en-CA" sz="1400" dirty="0">
              <a:solidFill>
                <a:schemeClr val="tx1"/>
              </a:solidFill>
            </a:endParaRPr>
          </a:p>
          <a:p>
            <a:pPr>
              <a:lnSpc>
                <a:spcPct val="110000"/>
              </a:lnSpc>
            </a:pPr>
            <a:r>
              <a:rPr lang="en-CA" sz="1400" dirty="0" smtClean="0">
                <a:solidFill>
                  <a:schemeClr val="tx1"/>
                </a:solidFill>
              </a:rPr>
              <a:t>- SIFT </a:t>
            </a:r>
            <a:r>
              <a:rPr lang="en-CA" sz="1400" dirty="0">
                <a:solidFill>
                  <a:schemeClr val="tx1"/>
                </a:solidFill>
              </a:rPr>
              <a:t>/ </a:t>
            </a:r>
            <a:r>
              <a:rPr lang="en-CA" sz="1400" dirty="0" smtClean="0">
                <a:solidFill>
                  <a:schemeClr val="tx1"/>
                </a:solidFill>
              </a:rPr>
              <a:t>PROVEAN score</a:t>
            </a:r>
            <a:endParaRPr lang="en-CA" sz="1400" dirty="0">
              <a:solidFill>
                <a:schemeClr val="tx1"/>
              </a:solidFill>
            </a:endParaRPr>
          </a:p>
          <a:p>
            <a:endParaRPr lang="en-CA" sz="1400" dirty="0" smtClean="0">
              <a:solidFill>
                <a:schemeClr val="tx1"/>
              </a:solidFill>
            </a:endParaRPr>
          </a:p>
          <a:p>
            <a:r>
              <a:rPr lang="en-CA" sz="1400" dirty="0" smtClean="0">
                <a:solidFill>
                  <a:schemeClr val="tx1"/>
                </a:solidFill>
              </a:rPr>
              <a:t>…</a:t>
            </a:r>
            <a:endParaRPr lang="en-CA" sz="1400" dirty="0" smtClean="0">
              <a:solidFill>
                <a:schemeClr val="tx1"/>
              </a:solidFill>
            </a:endParaRPr>
          </a:p>
          <a:p>
            <a:r>
              <a:rPr lang="en-CA" b="1" dirty="0" smtClean="0">
                <a:solidFill>
                  <a:srgbClr val="C00000"/>
                </a:solidFill>
              </a:rPr>
              <a:t>∆∆G score</a:t>
            </a:r>
            <a:endParaRPr lang="en-CA" sz="2800" b="1" dirty="0">
              <a:solidFill>
                <a:srgbClr val="C00000"/>
              </a:solidFill>
            </a:endParaRPr>
          </a:p>
        </p:txBody>
      </p:sp>
      <p:sp>
        <p:nvSpPr>
          <p:cNvPr id="88" name="TextBox 87"/>
          <p:cNvSpPr txBox="1"/>
          <p:nvPr/>
        </p:nvSpPr>
        <p:spPr>
          <a:xfrm>
            <a:off x="3341653" y="404664"/>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Template</a:t>
            </a:r>
            <a:endParaRPr lang="en-CA" sz="1600" dirty="0"/>
          </a:p>
        </p:txBody>
      </p:sp>
      <p:sp>
        <p:nvSpPr>
          <p:cNvPr id="89" name="TextBox 88"/>
          <p:cNvSpPr txBox="1"/>
          <p:nvPr/>
        </p:nvSpPr>
        <p:spPr>
          <a:xfrm>
            <a:off x="5242165"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Model</a:t>
            </a:r>
            <a:endParaRPr lang="en-CA" sz="1600" dirty="0"/>
          </a:p>
        </p:txBody>
      </p:sp>
      <p:sp>
        <p:nvSpPr>
          <p:cNvPr id="90" name="TextBox 89"/>
          <p:cNvSpPr txBox="1"/>
          <p:nvPr/>
        </p:nvSpPr>
        <p:spPr>
          <a:xfrm>
            <a:off x="7236296" y="413375"/>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Mutation</a:t>
            </a:r>
            <a:endParaRPr lang="en-CA" sz="1600" dirty="0"/>
          </a:p>
        </p:txBody>
      </p:sp>
      <p:cxnSp>
        <p:nvCxnSpPr>
          <p:cNvPr id="96" name="Straight Arrow Connector 95"/>
          <p:cNvCxnSpPr>
            <a:stCxn id="25" idx="3"/>
            <a:endCxn id="24" idx="1"/>
          </p:cNvCxnSpPr>
          <p:nvPr/>
        </p:nvCxnSpPr>
        <p:spPr>
          <a:xfrm flipV="1">
            <a:off x="4949429" y="1972286"/>
            <a:ext cx="233065"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24" idx="3"/>
            <a:endCxn id="26" idx="1"/>
          </p:cNvCxnSpPr>
          <p:nvPr/>
        </p:nvCxnSpPr>
        <p:spPr>
          <a:xfrm>
            <a:off x="6876604" y="1972286"/>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4" idx="3"/>
            <a:endCxn id="33" idx="1"/>
          </p:cNvCxnSpPr>
          <p:nvPr/>
        </p:nvCxnSpPr>
        <p:spPr>
          <a:xfrm flipV="1">
            <a:off x="4975744" y="5486598"/>
            <a:ext cx="206750" cy="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3" idx="3"/>
            <a:endCxn id="35" idx="1"/>
          </p:cNvCxnSpPr>
          <p:nvPr/>
        </p:nvCxnSpPr>
        <p:spPr>
          <a:xfrm>
            <a:off x="6876604" y="5486598"/>
            <a:ext cx="212180" cy="1"/>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3382294" y="3910607"/>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Template</a:t>
            </a:r>
            <a:endParaRPr lang="en-CA" sz="1600" dirty="0"/>
          </a:p>
        </p:txBody>
      </p:sp>
      <p:sp>
        <p:nvSpPr>
          <p:cNvPr id="116" name="TextBox 115"/>
          <p:cNvSpPr txBox="1"/>
          <p:nvPr/>
        </p:nvSpPr>
        <p:spPr>
          <a:xfrm>
            <a:off x="528280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Model</a:t>
            </a:r>
            <a:endParaRPr lang="en-CA" sz="1600" dirty="0"/>
          </a:p>
        </p:txBody>
      </p:sp>
      <p:sp>
        <p:nvSpPr>
          <p:cNvPr id="117" name="TextBox 116"/>
          <p:cNvSpPr txBox="1"/>
          <p:nvPr/>
        </p:nvSpPr>
        <p:spPr>
          <a:xfrm>
            <a:off x="7236296" y="3919318"/>
            <a:ext cx="1521442" cy="584775"/>
          </a:xfrm>
          <a:prstGeom prst="rect">
            <a:avLst/>
          </a:prstGeom>
          <a:noFill/>
        </p:spPr>
        <p:txBody>
          <a:bodyPr wrap="none" rtlCol="0">
            <a:spAutoFit/>
          </a:bodyPr>
          <a:lstStyle/>
          <a:p>
            <a:pPr algn="ctr"/>
            <a:r>
              <a:rPr lang="en-CA" sz="1600" dirty="0" err="1" smtClean="0"/>
              <a:t>Uniprot</a:t>
            </a:r>
            <a:r>
              <a:rPr lang="en-CA" sz="1600" dirty="0" smtClean="0"/>
              <a:t> Domain</a:t>
            </a:r>
            <a:endParaRPr lang="en-CA" sz="1600" dirty="0" smtClean="0"/>
          </a:p>
          <a:p>
            <a:pPr algn="ctr"/>
            <a:r>
              <a:rPr lang="en-CA" sz="1600" dirty="0" smtClean="0"/>
              <a:t>Pair Mutation</a:t>
            </a:r>
            <a:endParaRPr lang="en-CA" sz="1600" dirty="0"/>
          </a:p>
        </p:txBody>
      </p:sp>
      <p:grpSp>
        <p:nvGrpSpPr>
          <p:cNvPr id="7" name="Group 6"/>
          <p:cNvGrpSpPr/>
          <p:nvPr/>
        </p:nvGrpSpPr>
        <p:grpSpPr>
          <a:xfrm>
            <a:off x="290112" y="-27384"/>
            <a:ext cx="8672294" cy="461665"/>
            <a:chOff x="3436913" y="-57001"/>
            <a:chExt cx="5392833" cy="461665"/>
          </a:xfrm>
        </p:grpSpPr>
        <p:sp>
          <p:nvSpPr>
            <p:cNvPr id="37" name="TextBox 36"/>
            <p:cNvSpPr txBox="1"/>
            <p:nvPr/>
          </p:nvSpPr>
          <p:spPr>
            <a:xfrm>
              <a:off x="5876956" y="-57001"/>
              <a:ext cx="477158" cy="461665"/>
            </a:xfrm>
            <a:prstGeom prst="rect">
              <a:avLst/>
            </a:prstGeom>
            <a:noFill/>
          </p:spPr>
          <p:txBody>
            <a:bodyPr wrap="none" rtlCol="0">
              <a:spAutoFit/>
            </a:bodyPr>
            <a:lstStyle/>
            <a:p>
              <a:pPr algn="ctr"/>
              <a:r>
                <a:rPr lang="en-CA" sz="2400" dirty="0" smtClean="0"/>
                <a:t>Core</a:t>
              </a:r>
              <a:endParaRPr lang="en-CA" sz="1600" dirty="0"/>
            </a:p>
          </p:txBody>
        </p:sp>
        <p:cxnSp>
          <p:nvCxnSpPr>
            <p:cNvPr id="5" name="Straight Connector 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a:endCxn id="25" idx="1"/>
          </p:cNvCxnSpPr>
          <p:nvPr/>
        </p:nvCxnSpPr>
        <p:spPr>
          <a:xfrm flipV="1">
            <a:off x="2875800" y="1972288"/>
            <a:ext cx="379519" cy="59261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90112" y="3399383"/>
            <a:ext cx="8672294" cy="461665"/>
            <a:chOff x="3436913" y="-57001"/>
            <a:chExt cx="5392833" cy="461665"/>
          </a:xfrm>
        </p:grpSpPr>
        <p:sp>
          <p:nvSpPr>
            <p:cNvPr id="54" name="TextBox 53"/>
            <p:cNvSpPr txBox="1"/>
            <p:nvPr/>
          </p:nvSpPr>
          <p:spPr>
            <a:xfrm>
              <a:off x="5037357" y="-57001"/>
              <a:ext cx="2156364" cy="461665"/>
            </a:xfrm>
            <a:prstGeom prst="rect">
              <a:avLst/>
            </a:prstGeom>
            <a:noFill/>
          </p:spPr>
          <p:txBody>
            <a:bodyPr wrap="none" rtlCol="0">
              <a:spAutoFit/>
            </a:bodyPr>
            <a:lstStyle/>
            <a:p>
              <a:pPr algn="ctr"/>
              <a:r>
                <a:rPr lang="en-CA" sz="2400" dirty="0" smtClean="0"/>
                <a:t>Interface (Protein-Protein)</a:t>
              </a:r>
              <a:endParaRPr lang="en-CA" sz="1600" dirty="0"/>
            </a:p>
          </p:txBody>
        </p:sp>
        <p:cxnSp>
          <p:nvCxnSpPr>
            <p:cNvPr id="55" name="Straight Connector 54"/>
            <p:cNvCxnSpPr/>
            <p:nvPr/>
          </p:nvCxnSpPr>
          <p:spPr>
            <a:xfrm>
              <a:off x="3436913" y="332656"/>
              <a:ext cx="539283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endCxn id="25" idx="1"/>
          </p:cNvCxnSpPr>
          <p:nvPr/>
        </p:nvCxnSpPr>
        <p:spPr>
          <a:xfrm>
            <a:off x="2878238" y="1099483"/>
            <a:ext cx="377081" cy="87280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34" idx="1"/>
          </p:cNvCxnSpPr>
          <p:nvPr/>
        </p:nvCxnSpPr>
        <p:spPr>
          <a:xfrm flipV="1">
            <a:off x="2902115" y="5486600"/>
            <a:ext cx="379519" cy="6212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4" idx="1"/>
          </p:cNvCxnSpPr>
          <p:nvPr/>
        </p:nvCxnSpPr>
        <p:spPr>
          <a:xfrm>
            <a:off x="2904553" y="4663879"/>
            <a:ext cx="377081" cy="82272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Curved Connector 46"/>
          <p:cNvCxnSpPr/>
          <p:nvPr/>
        </p:nvCxnSpPr>
        <p:spPr>
          <a:xfrm rot="10800000" flipH="1" flipV="1">
            <a:off x="469626" y="1099483"/>
            <a:ext cx="26315" cy="3564396"/>
          </a:xfrm>
          <a:prstGeom prst="curvedConnector3">
            <a:avLst>
              <a:gd name="adj1" fmla="val -868706"/>
            </a:avLst>
          </a:prstGeom>
          <a:ln w="254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9" name="Curved Connector 48"/>
          <p:cNvCxnSpPr/>
          <p:nvPr/>
        </p:nvCxnSpPr>
        <p:spPr>
          <a:xfrm rot="10800000" flipH="1" flipV="1">
            <a:off x="467188" y="2564904"/>
            <a:ext cx="26315" cy="3542910"/>
          </a:xfrm>
          <a:prstGeom prst="curvedConnector3">
            <a:avLst>
              <a:gd name="adj1" fmla="val -868706"/>
            </a:avLst>
          </a:prstGeom>
          <a:ln w="254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3600" dirty="0"/>
              <a:t>Predicting the </a:t>
            </a:r>
            <a:r>
              <a:rPr lang="en-CA" sz="3600" dirty="0" err="1"/>
              <a:t>ddG</a:t>
            </a:r>
            <a:r>
              <a:rPr lang="en-CA" sz="3600" dirty="0"/>
              <a:t> of </a:t>
            </a:r>
            <a:r>
              <a:rPr lang="en-CA" sz="3600" dirty="0" smtClean="0"/>
              <a:t>interface mutations</a:t>
            </a:r>
            <a:endParaRPr lang="en-CA" sz="3600" dirty="0"/>
          </a:p>
        </p:txBody>
      </p:sp>
      <p:pic>
        <p:nvPicPr>
          <p:cNvPr id="819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9738" r="51798" b="4343"/>
          <a:stretch>
            <a:fillRect/>
          </a:stretch>
        </p:blipFill>
        <p:spPr bwMode="auto">
          <a:xfrm>
            <a:off x="6012160" y="836712"/>
            <a:ext cx="2808312" cy="25904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lh3.googleusercontent.com/xmHKVw_hEcFAVe7UzC7Nn5eu-GgwgX9gPDWVWbyqBfbFtMI9PR7lMUMEje3dF5X086wzqG1TK2WN0tV_PPUPpwXV0JEmh1mlrRjFv6Xe2otm3aFIMSHjvLWbaOpn0rTk7g"/>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t="8914"/>
          <a:stretch>
            <a:fillRect/>
          </a:stretch>
        </p:blipFill>
        <p:spPr bwMode="auto">
          <a:xfrm>
            <a:off x="5642553" y="3410911"/>
            <a:ext cx="3681975" cy="34711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3528" y="1196752"/>
            <a:ext cx="5400600" cy="5570756"/>
          </a:xfrm>
          <a:prstGeom prst="rect">
            <a:avLst/>
          </a:prstGeom>
          <a:noFill/>
        </p:spPr>
        <p:txBody>
          <a:bodyPr wrap="square" rtlCol="0">
            <a:spAutoFit/>
          </a:bodyPr>
          <a:lstStyle/>
          <a:p>
            <a:pPr marL="342900" indent="-342900">
              <a:spcAft>
                <a:spcPts val="1200"/>
              </a:spcAft>
              <a:buFont typeface="Arial" panose="02080604020202020204" charset="0"/>
              <a:buChar char="•"/>
            </a:pPr>
            <a:r>
              <a:rPr lang="en-CA" sz="2400" dirty="0" smtClean="0"/>
              <a:t>As a training set, we used the </a:t>
            </a:r>
            <a:r>
              <a:rPr lang="en-CA" sz="2400" dirty="0" err="1" smtClean="0"/>
              <a:t>Skempi</a:t>
            </a:r>
            <a:r>
              <a:rPr lang="en-CA" sz="2400" dirty="0" smtClean="0"/>
              <a:t> database, which contains </a:t>
            </a:r>
            <a:r>
              <a:rPr lang="en-CA" sz="2400" dirty="0" err="1" smtClean="0"/>
              <a:t>ddG</a:t>
            </a:r>
            <a:r>
              <a:rPr lang="en-CA" sz="2400" dirty="0" smtClean="0"/>
              <a:t> values for </a:t>
            </a:r>
            <a:r>
              <a:rPr lang="en-CA" sz="2400" dirty="0"/>
              <a:t>862 </a:t>
            </a:r>
            <a:r>
              <a:rPr lang="en-CA" sz="2400" dirty="0" smtClean="0"/>
              <a:t>interface mutations in crystallized protein complexes.</a:t>
            </a:r>
            <a:endParaRPr lang="en-CA" sz="2400" dirty="0" smtClean="0"/>
          </a:p>
          <a:p>
            <a:pPr marL="342900" indent="-342900">
              <a:spcAft>
                <a:spcPts val="1200"/>
              </a:spcAft>
              <a:buFont typeface="Arial" panose="02080604020202020204" charset="0"/>
              <a:buChar char="•"/>
            </a:pPr>
            <a:r>
              <a:rPr lang="en-CA" sz="2400" dirty="0"/>
              <a:t>Leave-one-out cross-validation while excluding members of the same </a:t>
            </a:r>
            <a:r>
              <a:rPr lang="en-CA" sz="2400" dirty="0" err="1"/>
              <a:t>pfam</a:t>
            </a:r>
            <a:r>
              <a:rPr lang="en-CA" sz="2400" dirty="0"/>
              <a:t> family and clan from the training set results in a correlation coefficient </a:t>
            </a:r>
            <a:r>
              <a:rPr lang="en-CA" sz="2400" dirty="0" smtClean="0"/>
              <a:t>of </a:t>
            </a:r>
            <a:r>
              <a:rPr lang="en-CA" sz="2400" b="1" dirty="0" smtClean="0"/>
              <a:t>0.37</a:t>
            </a:r>
            <a:r>
              <a:rPr lang="en-CA" sz="2400" dirty="0" smtClean="0"/>
              <a:t>, mainly because most cross-validation bins have &lt; 100 training points.</a:t>
            </a:r>
            <a:endParaRPr lang="en-CA" sz="2400" dirty="0" smtClean="0"/>
          </a:p>
          <a:p>
            <a:pPr marL="342900" indent="-342900">
              <a:spcAft>
                <a:spcPts val="1200"/>
              </a:spcAft>
              <a:buFont typeface="Arial" panose="02080604020202020204" charset="0"/>
              <a:buChar char="•"/>
            </a:pPr>
            <a:r>
              <a:rPr lang="en-CA" sz="2400" dirty="0" smtClean="0"/>
              <a:t>Naïve leave-one-out cross-validation results in a correlation coefficient of </a:t>
            </a:r>
            <a:r>
              <a:rPr lang="en-CA" sz="2400" b="1" dirty="0"/>
              <a:t>0.74</a:t>
            </a:r>
            <a:r>
              <a:rPr lang="en-CA" sz="2400" dirty="0"/>
              <a:t> </a:t>
            </a:r>
            <a:r>
              <a:rPr lang="en-CA" sz="2400" dirty="0" smtClean="0"/>
              <a:t>.</a:t>
            </a:r>
            <a:endParaRPr lang="en-CA" sz="24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CA" sz="4900" dirty="0" smtClean="0"/>
              <a:t>Talk Overview</a:t>
            </a:r>
            <a:endParaRPr lang="en-CA" dirty="0"/>
          </a:p>
        </p:txBody>
      </p:sp>
      <p:sp>
        <p:nvSpPr>
          <p:cNvPr id="3" name="Content Placeholder 2"/>
          <p:cNvSpPr>
            <a:spLocks noGrp="1"/>
          </p:cNvSpPr>
          <p:nvPr>
            <p:ph idx="1"/>
          </p:nvPr>
        </p:nvSpPr>
        <p:spPr/>
        <p:txBody>
          <a:bodyPr>
            <a:normAutofit/>
          </a:bodyPr>
          <a:lstStyle/>
          <a:p>
            <a:pPr marL="0" indent="0">
              <a:spcBef>
                <a:spcPts val="1200"/>
              </a:spcBef>
              <a:spcAft>
                <a:spcPts val="1200"/>
              </a:spcAft>
              <a:buNone/>
            </a:pPr>
            <a:r>
              <a:rPr lang="en-CA" sz="2800" u="sng" dirty="0" smtClean="0"/>
              <a:t>CSC2534 - Decision Making Under Uncertainty </a:t>
            </a:r>
            <a:endParaRPr lang="en-CA" sz="2800" u="sng" dirty="0" smtClean="0"/>
          </a:p>
          <a:p>
            <a:pPr marL="0" indent="0">
              <a:spcBef>
                <a:spcPts val="1200"/>
              </a:spcBef>
              <a:spcAft>
                <a:spcPts val="1200"/>
              </a:spcAft>
              <a:buNone/>
            </a:pPr>
            <a:r>
              <a:rPr lang="en-CA" sz="2800" dirty="0" smtClean="0"/>
              <a:t>Combining </a:t>
            </a:r>
            <a:r>
              <a:rPr lang="en-CA" sz="2800" dirty="0"/>
              <a:t>proteins and diseases in a probabilistic graphical </a:t>
            </a:r>
            <a:r>
              <a:rPr lang="en-CA" sz="2800" dirty="0" smtClean="0"/>
              <a:t>network</a:t>
            </a:r>
            <a:endParaRPr lang="en-CA" sz="2800" dirty="0" smtClean="0"/>
          </a:p>
          <a:p>
            <a:pPr marL="0" indent="0">
              <a:spcBef>
                <a:spcPts val="1200"/>
              </a:spcBef>
              <a:spcAft>
                <a:spcPts val="1200"/>
              </a:spcAft>
              <a:buNone/>
            </a:pPr>
            <a:endParaRPr lang="en-CA" sz="2800" dirty="0" smtClean="0"/>
          </a:p>
          <a:p>
            <a:pPr marL="0" indent="0">
              <a:spcBef>
                <a:spcPts val="1200"/>
              </a:spcBef>
              <a:spcAft>
                <a:spcPts val="1200"/>
              </a:spcAft>
              <a:buNone/>
            </a:pPr>
            <a:r>
              <a:rPr lang="en-CA" sz="2800" u="sng" dirty="0" smtClean="0"/>
              <a:t>ELASPIC</a:t>
            </a:r>
            <a:endParaRPr lang="en-CA" sz="2800" u="sng" dirty="0" smtClean="0"/>
          </a:p>
          <a:p>
            <a:pPr marL="0" indent="0">
              <a:spcBef>
                <a:spcPts val="1200"/>
              </a:spcBef>
              <a:spcAft>
                <a:spcPts val="1200"/>
              </a:spcAft>
              <a:buNone/>
            </a:pPr>
            <a:r>
              <a:rPr lang="en-CA" sz="2800" dirty="0" smtClean="0"/>
              <a:t>Using structural and functional features to predict the phenotypic consequence of mutations</a:t>
            </a:r>
            <a:endParaRPr lang="en-CA" sz="2800" b="1" dirty="0" smtClean="0"/>
          </a:p>
          <a:p>
            <a:pPr>
              <a:spcBef>
                <a:spcPts val="1200"/>
              </a:spcBef>
              <a:spcAft>
                <a:spcPts val="1200"/>
              </a:spcAft>
            </a:pPr>
            <a:endParaRPr lang="en-CA" sz="2800" dirty="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Creating the core and interface training sets</a:t>
            </a:r>
            <a:endParaRPr lang="en-CA" dirty="0"/>
          </a:p>
        </p:txBody>
      </p:sp>
      <p:grpSp>
        <p:nvGrpSpPr>
          <p:cNvPr id="6" name="Group 5"/>
          <p:cNvGrpSpPr/>
          <p:nvPr/>
        </p:nvGrpSpPr>
        <p:grpSpPr>
          <a:xfrm>
            <a:off x="144016" y="2564904"/>
            <a:ext cx="8892480" cy="4234909"/>
            <a:chOff x="144016" y="2623090"/>
            <a:chExt cx="8892480" cy="4234909"/>
          </a:xfrm>
        </p:grpSpPr>
        <p:pic>
          <p:nvPicPr>
            <p:cNvPr id="5" name="Picture 1" descr="C:\Files\KimLab\presentations\lab-meetings\15-01-27\figures\disease prevalenc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016" y="2623090"/>
              <a:ext cx="8892480" cy="4234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05573" y="2642966"/>
              <a:ext cx="3995261" cy="584775"/>
            </a:xfrm>
            <a:prstGeom prst="rect">
              <a:avLst/>
            </a:prstGeom>
            <a:noFill/>
          </p:spPr>
          <p:txBody>
            <a:bodyPr wrap="none" rtlCol="0">
              <a:spAutoFit/>
            </a:bodyPr>
            <a:lstStyle/>
            <a:p>
              <a:r>
                <a:rPr lang="en-CA" sz="3200" dirty="0" smtClean="0"/>
                <a:t>Parsing core mutations</a:t>
              </a:r>
              <a:endParaRPr lang="en-CA" sz="3200" dirty="0"/>
            </a:p>
          </p:txBody>
        </p:sp>
      </p:grpSp>
      <p:sp>
        <p:nvSpPr>
          <p:cNvPr id="4" name="Content Placeholder 3"/>
          <p:cNvSpPr>
            <a:spLocks noGrp="1"/>
          </p:cNvSpPr>
          <p:nvPr>
            <p:ph idx="1"/>
          </p:nvPr>
        </p:nvSpPr>
        <p:spPr/>
        <p:txBody>
          <a:bodyPr>
            <a:normAutofit/>
          </a:bodyPr>
          <a:lstStyle/>
          <a:p>
            <a:pPr marL="514350" indent="-514350">
              <a:spcBef>
                <a:spcPts val="1800"/>
              </a:spcBef>
              <a:buFont typeface="+mj-lt"/>
              <a:buAutoNum type="arabicPeriod"/>
            </a:pPr>
            <a:r>
              <a:rPr lang="en-CA" sz="2600" dirty="0" smtClean="0"/>
              <a:t>Mapping mutations from </a:t>
            </a:r>
            <a:r>
              <a:rPr lang="en-CA" sz="2600" dirty="0" err="1" smtClean="0"/>
              <a:t>Protherm</a:t>
            </a:r>
            <a:r>
              <a:rPr lang="en-CA" sz="2600" dirty="0" smtClean="0"/>
              <a:t> / </a:t>
            </a:r>
            <a:r>
              <a:rPr lang="en-CA" sz="2600" dirty="0" err="1" smtClean="0"/>
              <a:t>Skempi</a:t>
            </a:r>
            <a:r>
              <a:rPr lang="en-CA" sz="2600" dirty="0" smtClean="0"/>
              <a:t> and from small-scale studies</a:t>
            </a:r>
            <a:endParaRPr lang="en-CA" sz="2600" dirty="0" smtClean="0"/>
          </a:p>
          <a:p>
            <a:pPr marL="514350" indent="-514350">
              <a:spcBef>
                <a:spcPts val="1800"/>
              </a:spcBef>
              <a:buFont typeface="+mj-lt"/>
              <a:buAutoNum type="arabicPeriod"/>
            </a:pPr>
            <a:r>
              <a:rPr lang="en-CA" sz="2600" dirty="0" smtClean="0"/>
              <a:t>Filtering out mutations that don’t fall inside domains</a:t>
            </a:r>
            <a:endParaRPr lang="en-CA" sz="2600" dirty="0" smtClean="0"/>
          </a:p>
          <a:p>
            <a:pPr marL="514350" indent="-514350">
              <a:spcBef>
                <a:spcPts val="1800"/>
              </a:spcBef>
              <a:buFont typeface="+mj-lt"/>
              <a:buAutoNum type="arabicPeriod"/>
            </a:pPr>
            <a:r>
              <a:rPr lang="en-CA" sz="2600" dirty="0" smtClean="0"/>
              <a:t>Making homology models of different sequence identities</a:t>
            </a:r>
            <a:endParaRPr lang="en-CA" sz="2600" dirty="0" smtClean="0"/>
          </a:p>
          <a:p>
            <a:pPr marL="514350" indent="-514350">
              <a:spcBef>
                <a:spcPts val="1800"/>
              </a:spcBef>
              <a:buFont typeface="+mj-lt"/>
              <a:buAutoNum type="arabicPeriod"/>
            </a:pPr>
            <a:r>
              <a:rPr lang="en-CA" sz="2600" dirty="0" smtClean="0"/>
              <a:t>Reversing the mutation and running the pipeline for </a:t>
            </a:r>
            <a:r>
              <a:rPr lang="en-CA" sz="2600" dirty="0" err="1" smtClean="0"/>
              <a:t>mut</a:t>
            </a:r>
            <a:r>
              <a:rPr lang="en-CA" sz="2600" dirty="0" smtClean="0"/>
              <a:t> -&gt; </a:t>
            </a:r>
            <a:r>
              <a:rPr lang="en-CA" sz="2600" dirty="0" err="1" smtClean="0"/>
              <a:t>wt</a:t>
            </a:r>
            <a:endParaRPr lang="en-CA" sz="2600" dirty="0" smtClean="0"/>
          </a:p>
          <a:p>
            <a:pPr marL="514350" indent="-514350">
              <a:buFont typeface="+mj-lt"/>
              <a:buAutoNum type="arabicPeriod"/>
            </a:pPr>
            <a:endParaRPr lang="en-CA"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Training the core and interface classifiers</a:t>
            </a:r>
          </a:p>
        </p:txBody>
      </p:sp>
      <p:sp>
        <p:nvSpPr>
          <p:cNvPr id="4" name="Content Placeholder 3"/>
          <p:cNvSpPr>
            <a:spLocks noGrp="1"/>
          </p:cNvSpPr>
          <p:nvPr>
            <p:ph idx="1"/>
          </p:nvPr>
        </p:nvSpPr>
        <p:spPr/>
        <p:txBody>
          <a:bodyPr/>
          <a:lstStyle/>
          <a:p>
            <a:pPr marL="514350" indent="-514350">
              <a:spcBef>
                <a:spcPts val="1800"/>
              </a:spcBef>
              <a:buFont typeface="+mj-lt"/>
              <a:buAutoNum type="arabicPeriod"/>
            </a:pPr>
            <a:r>
              <a:rPr lang="en-CA" dirty="0" smtClean="0"/>
              <a:t>Perform grid-search to find the best hyperparameters using all features</a:t>
            </a:r>
            <a:endParaRPr lang="en-CA" dirty="0" smtClean="0"/>
          </a:p>
          <a:p>
            <a:pPr marL="514350" indent="-514350">
              <a:spcBef>
                <a:spcPts val="1800"/>
              </a:spcBef>
              <a:buFont typeface="+mj-lt"/>
              <a:buAutoNum type="arabicPeriod"/>
            </a:pPr>
            <a:r>
              <a:rPr lang="en-CA" dirty="0"/>
              <a:t>Perform </a:t>
            </a:r>
            <a:r>
              <a:rPr lang="en-CA" dirty="0" smtClean="0"/>
              <a:t>recursive feature elimination to remove features that are not important</a:t>
            </a:r>
            <a:endParaRPr lang="en-CA" dirty="0" smtClean="0"/>
          </a:p>
          <a:p>
            <a:pPr marL="514350" indent="-514350">
              <a:spcBef>
                <a:spcPts val="1800"/>
              </a:spcBef>
              <a:buFont typeface="+mj-lt"/>
              <a:buAutoNum type="arabicPeriod"/>
            </a:pPr>
            <a:r>
              <a:rPr lang="en-CA" dirty="0"/>
              <a:t>Perform </a:t>
            </a:r>
            <a:r>
              <a:rPr lang="en-CA" dirty="0" smtClean="0"/>
              <a:t>grid-search again to find the best hyperparameters when using the final set of features</a:t>
            </a:r>
            <a:endParaRPr lang="en-CA" dirty="0" smtClean="0"/>
          </a:p>
          <a:p>
            <a:pPr marL="514350" indent="-514350">
              <a:spcBef>
                <a:spcPts val="1800"/>
              </a:spcBef>
              <a:buFont typeface="+mj-lt"/>
              <a:buAutoNum type="arabicPeriod"/>
            </a:pPr>
            <a:r>
              <a:rPr lang="en-CA" dirty="0" smtClean="0"/>
              <a:t>Train the final classifiers</a:t>
            </a:r>
            <a:endParaRPr lang="en-CA" dirty="0" smtClean="0"/>
          </a:p>
          <a:p>
            <a:pPr marL="514350" indent="-514350">
              <a:buFont typeface="+mj-lt"/>
              <a:buAutoNum type="arabicPeriod"/>
            </a:pPr>
            <a:endParaRPr lang="en-CA" dirty="0"/>
          </a:p>
        </p:txBody>
      </p:sp>
      <p:pic>
        <p:nvPicPr>
          <p:cNvPr id="3074" name="Picture 2" descr="https://prateekvjoshi.files.wordpress.com/2014/09/2-boundaries.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8064" y="4005064"/>
            <a:ext cx="3704622" cy="2559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Recursive feature elimination</a:t>
            </a:r>
            <a:endParaRPr lang="en-CA" dirty="0"/>
          </a:p>
        </p:txBody>
      </p:sp>
      <p:pic>
        <p:nvPicPr>
          <p:cNvPr id="1026" name="Picture 2" descr="C:\Files\KimLab\presentations\lab-meetings\15-01-27\figures\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5634" y="1469435"/>
            <a:ext cx="7700821" cy="540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rot="16200000">
            <a:off x="-233514"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433249"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1864392"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868144"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altLang="en-CA" dirty="0" smtClean="0"/>
              <a:t>Introduction</a:t>
            </a:r>
            <a:r>
              <a:rPr lang="x-none" altLang="en-CA" b="0" dirty="0" smtClean="0"/>
              <a:t> - Variant </a:t>
            </a:r>
            <a:r>
              <a:rPr lang="x-none" altLang="en-CA" b="0" i="1" dirty="0" smtClean="0"/>
              <a:t>analysis</a:t>
            </a:r>
            <a:endParaRPr lang="x-none" altLang="en-CA" b="0" i="1" dirty="0" smtClean="0"/>
          </a:p>
        </p:txBody>
      </p:sp>
      <p:pic>
        <p:nvPicPr>
          <p:cNvPr id="3" name="Picture 2" descr="elaspic_original"/>
          <p:cNvPicPr>
            <a:picLocks noChangeAspect="1"/>
          </p:cNvPicPr>
          <p:nvPr/>
        </p:nvPicPr>
        <p:blipFill>
          <a:blip r:embed="rId1"/>
          <a:stretch>
            <a:fillRect/>
          </a:stretch>
        </p:blipFill>
        <p:spPr>
          <a:xfrm>
            <a:off x="1043305" y="1988820"/>
            <a:ext cx="6995795" cy="3282950"/>
          </a:xfrm>
          <a:prstGeom prst="rect">
            <a:avLst/>
          </a:prstGeom>
        </p:spPr>
      </p:pic>
      <p:sp>
        <p:nvSpPr>
          <p:cNvPr id="12" name="TextBox 11"/>
          <p:cNvSpPr txBox="1"/>
          <p:nvPr/>
        </p:nvSpPr>
        <p:spPr>
          <a:xfrm>
            <a:off x="325120" y="1196340"/>
            <a:ext cx="5026025" cy="520700"/>
          </a:xfrm>
          <a:prstGeom prst="rect">
            <a:avLst/>
          </a:prstGeom>
          <a:noFill/>
        </p:spPr>
        <p:txBody>
          <a:bodyPr wrap="square" rtlCol="0">
            <a:spAutoFit/>
          </a:bodyPr>
          <a:p>
            <a:pPr indent="0">
              <a:buFont typeface="Arial" panose="02080604020202020204" charset="0"/>
              <a:buNone/>
            </a:pPr>
            <a:r>
              <a:rPr lang="x-none" altLang="en-CA" sz="2800" dirty="0" smtClean="0"/>
              <a:t>ELASPIC (Berliner </a:t>
            </a:r>
            <a:r>
              <a:rPr lang="x-none" altLang="en-CA" sz="2800" i="1" dirty="0" smtClean="0"/>
              <a:t>et al. 2014)</a:t>
            </a:r>
            <a:endParaRPr lang="x-none" altLang="en-CA" sz="2800" i="1" dirty="0"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before feature elimination</a:t>
            </a:r>
            <a:endParaRPr lang="en-CA" dirty="0"/>
          </a:p>
        </p:txBody>
      </p:sp>
      <p:sp>
        <p:nvSpPr>
          <p:cNvPr id="3" name="Content Placeholder 2"/>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10" name="Picture 2" descr="C:\Files\KimLab\presentations\lab-meetings\15-01-27\figures\correlation_before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7664"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12" name="TextBox 11"/>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0.44</a:t>
            </a:r>
            <a:endParaRPr lang="en-CA" sz="1400" dirty="0"/>
          </a:p>
        </p:txBody>
      </p:sp>
      <p:grpSp>
        <p:nvGrpSpPr>
          <p:cNvPr id="13" name="Group 12"/>
          <p:cNvGrpSpPr/>
          <p:nvPr/>
        </p:nvGrpSpPr>
        <p:grpSpPr>
          <a:xfrm>
            <a:off x="1835696" y="4293096"/>
            <a:ext cx="3856615" cy="307777"/>
            <a:chOff x="1835696" y="1619508"/>
            <a:chExt cx="3856615" cy="307777"/>
          </a:xfrm>
        </p:grpSpPr>
        <p:sp>
          <p:nvSpPr>
            <p:cNvPr id="14" name="TextBox 13"/>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0.11</a:t>
              </a:r>
              <a:endParaRPr lang="en-CA" sz="1400" dirty="0"/>
            </a:p>
          </p:txBody>
        </p:sp>
        <p:sp>
          <p:nvSpPr>
            <p:cNvPr id="15" name="TextBox 14"/>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0.37</a:t>
              </a:r>
              <a:endParaRPr lang="en-CA" sz="1400" dirty="0"/>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Cross-validation after feature elimination</a:t>
            </a:r>
            <a:endParaRPr lang="en-CA" dirty="0"/>
          </a:p>
        </p:txBody>
      </p:sp>
      <p:sp>
        <p:nvSpPr>
          <p:cNvPr id="7" name="Content Placeholder 6"/>
          <p:cNvSpPr>
            <a:spLocks noGrp="1"/>
          </p:cNvSpPr>
          <p:nvPr>
            <p:ph idx="1"/>
          </p:nvPr>
        </p:nvSpPr>
        <p:spPr/>
        <p:txBody>
          <a:bodyPr/>
          <a:lstStyle/>
          <a:p>
            <a:endParaRPr lang="en-CA"/>
          </a:p>
        </p:txBody>
      </p:sp>
      <p:sp>
        <p:nvSpPr>
          <p:cNvPr id="4" name="TextBox 3"/>
          <p:cNvSpPr txBox="1"/>
          <p:nvPr/>
        </p:nvSpPr>
        <p:spPr>
          <a:xfrm rot="16200000">
            <a:off x="405265" y="2545883"/>
            <a:ext cx="1627433" cy="369332"/>
          </a:xfrm>
          <a:prstGeom prst="rect">
            <a:avLst/>
          </a:prstGeom>
          <a:noFill/>
        </p:spPr>
        <p:txBody>
          <a:bodyPr wrap="none" rtlCol="0">
            <a:spAutoFit/>
          </a:bodyPr>
          <a:lstStyle/>
          <a:p>
            <a:r>
              <a:rPr lang="en-CA" dirty="0" smtClean="0"/>
              <a:t>Core mutations</a:t>
            </a:r>
            <a:endParaRPr lang="en-CA" dirty="0"/>
          </a:p>
        </p:txBody>
      </p:sp>
      <p:sp>
        <p:nvSpPr>
          <p:cNvPr id="6" name="TextBox 5"/>
          <p:cNvSpPr txBox="1"/>
          <p:nvPr/>
        </p:nvSpPr>
        <p:spPr>
          <a:xfrm rot="16200000">
            <a:off x="205530" y="5257116"/>
            <a:ext cx="2026902" cy="369332"/>
          </a:xfrm>
          <a:prstGeom prst="rect">
            <a:avLst/>
          </a:prstGeom>
          <a:noFill/>
        </p:spPr>
        <p:txBody>
          <a:bodyPr wrap="none" rtlCol="0">
            <a:spAutoFit/>
          </a:bodyPr>
          <a:lstStyle/>
          <a:p>
            <a:r>
              <a:rPr lang="en-CA" dirty="0" smtClean="0"/>
              <a:t>Interface mutations</a:t>
            </a:r>
            <a:endParaRPr lang="en-CA" dirty="0"/>
          </a:p>
        </p:txBody>
      </p:sp>
      <p:sp>
        <p:nvSpPr>
          <p:cNvPr id="5" name="TextBox 4"/>
          <p:cNvSpPr txBox="1"/>
          <p:nvPr/>
        </p:nvSpPr>
        <p:spPr>
          <a:xfrm>
            <a:off x="2051720" y="7647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8" name="TextBox 7"/>
          <p:cNvSpPr txBox="1"/>
          <p:nvPr/>
        </p:nvSpPr>
        <p:spPr>
          <a:xfrm>
            <a:off x="5168676" y="764704"/>
            <a:ext cx="1923604" cy="646331"/>
          </a:xfrm>
          <a:prstGeom prst="rect">
            <a:avLst/>
          </a:prstGeom>
          <a:noFill/>
        </p:spPr>
        <p:txBody>
          <a:bodyPr wrap="none" rtlCol="0">
            <a:spAutoFit/>
          </a:bodyPr>
          <a:lstStyle/>
          <a:p>
            <a:pPr algn="ctr"/>
            <a:r>
              <a:rPr lang="en-CA" dirty="0" smtClean="0"/>
              <a:t>No </a:t>
            </a:r>
            <a:r>
              <a:rPr lang="en-CA" dirty="0" err="1" smtClean="0"/>
              <a:t>Provean</a:t>
            </a:r>
            <a:endParaRPr lang="en-CA" dirty="0"/>
          </a:p>
          <a:p>
            <a:pPr algn="ctr"/>
            <a:r>
              <a:rPr lang="en-CA" dirty="0" smtClean="0"/>
              <a:t>Reverse mutations</a:t>
            </a:r>
            <a:endParaRPr lang="en-CA" dirty="0"/>
          </a:p>
        </p:txBody>
      </p:sp>
      <p:pic>
        <p:nvPicPr>
          <p:cNvPr id="9" name="Picture 3" descr="C:\Files\KimLab\presentations\lab-meetings\15-01-27\figures\correlation_after_feature_elimination.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31623" y="1458000"/>
            <a:ext cx="6073602" cy="5400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17014" y="2230763"/>
            <a:ext cx="2307886" cy="4601670"/>
            <a:chOff x="6817014" y="2230763"/>
            <a:chExt cx="2307886" cy="4601670"/>
          </a:xfrm>
        </p:grpSpPr>
        <p:pic>
          <p:nvPicPr>
            <p:cNvPr id="5122" name="Picture 2" descr="https://lh5.googleusercontent.com/QPF48FJBf_t3m-x37N7wBTdRbCdF_nVSlXKaAV87c0E4yMzrNaJmcMXyv_CzpC45SiRe7_TUYjyGJIo_uuRDAE1rgHIffjuB3gG0-xpsfAjIHUGtL4Dq1j4B1PeR__73mo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014" y="2230763"/>
              <a:ext cx="2307886" cy="18463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FD8N5WP8IGzJ9sphaXjzksQq6iERcLomQ15nMusI-ym93CYqmgRoKBc_l77nJlsljoez9nir8Qw542bA31EMRk7FBOM8Ab8kzBSr1CmMhra4ZpR8FlpR19trl6SeCqJiza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7014" y="4955833"/>
              <a:ext cx="2307886" cy="1876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1835696" y="1619508"/>
            <a:ext cx="3856615" cy="307777"/>
            <a:chOff x="1835696" y="1619508"/>
            <a:chExt cx="3856615" cy="307777"/>
          </a:xfrm>
        </p:grpSpPr>
        <p:sp>
          <p:nvSpPr>
            <p:cNvPr id="12" name="TextBox 11"/>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0.37</a:t>
              </a:r>
              <a:endParaRPr lang="en-CA" sz="1400" dirty="0"/>
            </a:p>
          </p:txBody>
        </p:sp>
        <p:sp>
          <p:nvSpPr>
            <p:cNvPr id="13" name="TextBox 12"/>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0.45</a:t>
              </a:r>
              <a:endParaRPr lang="en-CA" sz="1400" dirty="0"/>
            </a:p>
          </p:txBody>
        </p:sp>
      </p:grpSp>
      <p:grpSp>
        <p:nvGrpSpPr>
          <p:cNvPr id="18" name="Group 17"/>
          <p:cNvGrpSpPr/>
          <p:nvPr/>
        </p:nvGrpSpPr>
        <p:grpSpPr>
          <a:xfrm>
            <a:off x="1835696" y="4293096"/>
            <a:ext cx="3856615" cy="307777"/>
            <a:chOff x="1835696" y="1619508"/>
            <a:chExt cx="3856615" cy="307777"/>
          </a:xfrm>
        </p:grpSpPr>
        <p:sp>
          <p:nvSpPr>
            <p:cNvPr id="19" name="TextBox 18"/>
            <p:cNvSpPr txBox="1"/>
            <p:nvPr/>
          </p:nvSpPr>
          <p:spPr>
            <a:xfrm>
              <a:off x="4860032" y="1619508"/>
              <a:ext cx="832279" cy="307777"/>
            </a:xfrm>
            <a:prstGeom prst="rect">
              <a:avLst/>
            </a:prstGeom>
            <a:noFill/>
          </p:spPr>
          <p:txBody>
            <a:bodyPr wrap="none" rtlCol="0">
              <a:spAutoFit/>
            </a:bodyPr>
            <a:lstStyle/>
            <a:p>
              <a:r>
                <a:rPr lang="en-CA" sz="1400" dirty="0"/>
                <a:t>R</a:t>
              </a:r>
              <a:r>
                <a:rPr lang="en-CA" sz="1400" baseline="30000" dirty="0"/>
                <a:t>2</a:t>
              </a:r>
              <a:r>
                <a:rPr lang="en-CA" sz="1400" dirty="0"/>
                <a:t> ≈ </a:t>
              </a:r>
              <a:r>
                <a:rPr lang="en-CA" sz="1400" dirty="0" smtClean="0"/>
                <a:t>0.35</a:t>
              </a:r>
              <a:endParaRPr lang="en-CA" sz="1400" dirty="0"/>
            </a:p>
          </p:txBody>
        </p:sp>
        <p:sp>
          <p:nvSpPr>
            <p:cNvPr id="20" name="TextBox 19"/>
            <p:cNvSpPr txBox="1"/>
            <p:nvPr/>
          </p:nvSpPr>
          <p:spPr>
            <a:xfrm>
              <a:off x="1835696" y="1619508"/>
              <a:ext cx="832279" cy="307777"/>
            </a:xfrm>
            <a:prstGeom prst="rect">
              <a:avLst/>
            </a:prstGeom>
            <a:noFill/>
          </p:spPr>
          <p:txBody>
            <a:bodyPr wrap="none" rtlCol="0">
              <a:spAutoFit/>
            </a:bodyPr>
            <a:lstStyle/>
            <a:p>
              <a:r>
                <a:rPr lang="en-CA" sz="1400" dirty="0" smtClean="0"/>
                <a:t>R</a:t>
              </a:r>
              <a:r>
                <a:rPr lang="en-CA" sz="1400" baseline="30000" dirty="0" smtClean="0"/>
                <a:t>2</a:t>
              </a:r>
              <a:r>
                <a:rPr lang="en-CA" sz="1400" dirty="0" smtClean="0"/>
                <a:t> ≈ 0.58</a:t>
              </a:r>
              <a:endParaRPr lang="en-CA"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259632" y="2132856"/>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5" name="TextBox 14"/>
          <p:cNvSpPr txBox="1"/>
          <p:nvPr/>
        </p:nvSpPr>
        <p:spPr>
          <a:xfrm>
            <a:off x="6093463" y="2132856"/>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core mutations</a:t>
            </a:r>
            <a:endParaRPr lang="en-CA" dirty="0"/>
          </a:p>
        </p:txBody>
      </p:sp>
      <p:sp>
        <p:nvSpPr>
          <p:cNvPr id="3" name="Content Placeholder 2"/>
          <p:cNvSpPr>
            <a:spLocks noGrp="1"/>
          </p:cNvSpPr>
          <p:nvPr>
            <p:ph idx="1"/>
          </p:nvPr>
        </p:nvSpPr>
        <p:spPr/>
        <p:txBody>
          <a:bodyPr/>
          <a:lstStyle/>
          <a:p>
            <a:endParaRPr lang="en-CA"/>
          </a:p>
        </p:txBody>
      </p:sp>
      <p:grpSp>
        <p:nvGrpSpPr>
          <p:cNvPr id="6" name="Group 5"/>
          <p:cNvGrpSpPr/>
          <p:nvPr/>
        </p:nvGrpSpPr>
        <p:grpSpPr>
          <a:xfrm>
            <a:off x="144016" y="811473"/>
            <a:ext cx="5292080" cy="2338676"/>
            <a:chOff x="0" y="811473"/>
            <a:chExt cx="5292080" cy="2338676"/>
          </a:xfrm>
        </p:grpSpPr>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12395" t="85041" r="20116"/>
            <a:stretch>
              <a:fillRect/>
            </a:stretch>
          </p:blipFill>
          <p:spPr bwMode="auto">
            <a:xfrm>
              <a:off x="600248" y="2528677"/>
              <a:ext cx="4214781" cy="621472"/>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091" r="20143" b="57777"/>
            <a:stretch>
              <a:fillRect/>
            </a:stretch>
          </p:blipFill>
          <p:spPr bwMode="auto">
            <a:xfrm>
              <a:off x="0" y="811473"/>
              <a:ext cx="4794243" cy="17541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286240" y="1111746"/>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3839" y="2839413"/>
            <a:ext cx="9158646" cy="4018587"/>
            <a:chOff x="-13839" y="2839413"/>
            <a:chExt cx="9158646" cy="4018587"/>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8632"/>
            <a:stretch>
              <a:fillRect/>
            </a:stretch>
          </p:blipFill>
          <p:spPr bwMode="auto">
            <a:xfrm>
              <a:off x="327210" y="2839413"/>
              <a:ext cx="8817597" cy="4018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rot="16200000">
              <a:off x="-860866" y="4031296"/>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637716" y="2564904"/>
            <a:ext cx="2203552" cy="646331"/>
          </a:xfrm>
          <a:prstGeom prst="rect">
            <a:avLst/>
          </a:prstGeom>
          <a:noFill/>
        </p:spPr>
        <p:txBody>
          <a:bodyPr wrap="none" rtlCol="0">
            <a:spAutoFit/>
          </a:bodyPr>
          <a:lstStyle/>
          <a:p>
            <a:pPr algn="ctr"/>
            <a:r>
              <a:rPr lang="en-CA" dirty="0" err="1" smtClean="0"/>
              <a:t>Provean</a:t>
            </a:r>
            <a:br>
              <a:rPr lang="en-CA" dirty="0" smtClean="0"/>
            </a:br>
            <a:r>
              <a:rPr lang="en-CA" dirty="0" smtClean="0"/>
              <a:t>No reverse mutations</a:t>
            </a:r>
            <a:endParaRPr lang="en-CA" dirty="0"/>
          </a:p>
        </p:txBody>
      </p:sp>
      <p:sp>
        <p:nvSpPr>
          <p:cNvPr id="12" name="TextBox 11"/>
          <p:cNvSpPr txBox="1"/>
          <p:nvPr/>
        </p:nvSpPr>
        <p:spPr>
          <a:xfrm>
            <a:off x="5652120" y="2564904"/>
            <a:ext cx="1923604" cy="646331"/>
          </a:xfrm>
          <a:prstGeom prst="rect">
            <a:avLst/>
          </a:prstGeom>
          <a:noFill/>
        </p:spPr>
        <p:txBody>
          <a:bodyPr wrap="none" rtlCol="0">
            <a:spAutoFit/>
          </a:bodyPr>
          <a:lstStyle/>
          <a:p>
            <a:pPr algn="ctr"/>
            <a:r>
              <a:rPr lang="en-CA" dirty="0"/>
              <a:t>No </a:t>
            </a:r>
            <a:r>
              <a:rPr lang="en-CA" dirty="0" err="1"/>
              <a:t>Provean</a:t>
            </a:r>
            <a:endParaRPr lang="en-CA" dirty="0"/>
          </a:p>
          <a:p>
            <a:pPr algn="ctr"/>
            <a:r>
              <a:rPr lang="en-CA" dirty="0"/>
              <a:t>Reverse mutations</a:t>
            </a:r>
          </a:p>
        </p:txBody>
      </p:sp>
      <p:sp>
        <p:nvSpPr>
          <p:cNvPr id="2" name="Title 1"/>
          <p:cNvSpPr>
            <a:spLocks noGrp="1"/>
          </p:cNvSpPr>
          <p:nvPr>
            <p:ph type="title"/>
          </p:nvPr>
        </p:nvSpPr>
        <p:spPr/>
        <p:txBody>
          <a:bodyPr>
            <a:normAutofit fontScale="90000"/>
          </a:bodyPr>
          <a:lstStyle/>
          <a:p>
            <a:r>
              <a:rPr lang="en-CA" dirty="0" smtClean="0"/>
              <a:t>Significant features for interface mutations</a:t>
            </a:r>
            <a:endParaRPr lang="en-CA" dirty="0"/>
          </a:p>
        </p:txBody>
      </p:sp>
      <p:sp>
        <p:nvSpPr>
          <p:cNvPr id="3" name="Content Placeholder 2"/>
          <p:cNvSpPr>
            <a:spLocks noGrp="1"/>
          </p:cNvSpPr>
          <p:nvPr>
            <p:ph idx="1"/>
          </p:nvPr>
        </p:nvSpPr>
        <p:spPr/>
        <p:txBody>
          <a:bodyPr/>
          <a:lstStyle/>
          <a:p>
            <a:endParaRPr lang="en-CA"/>
          </a:p>
        </p:txBody>
      </p:sp>
      <p:grpSp>
        <p:nvGrpSpPr>
          <p:cNvPr id="5" name="Group 4"/>
          <p:cNvGrpSpPr/>
          <p:nvPr/>
        </p:nvGrpSpPr>
        <p:grpSpPr>
          <a:xfrm>
            <a:off x="1747013" y="7149308"/>
            <a:ext cx="6065347" cy="2256356"/>
            <a:chOff x="179512" y="1550126"/>
            <a:chExt cx="6065347" cy="2256356"/>
          </a:xfrm>
        </p:grpSpPr>
        <p:pic>
          <p:nvPicPr>
            <p:cNvPr id="8"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881" t="45689"/>
            <a:stretch>
              <a:fillRect/>
            </a:stretch>
          </p:blipFill>
          <p:spPr bwMode="auto">
            <a:xfrm>
              <a:off x="179512" y="1550126"/>
              <a:ext cx="6065347" cy="22563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 descr="C:\Files\KimLab\presentations\lab-meetings\15-01-27\elaspic\journal.pone.0107353.g003.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77051" t="7374" r="6844" b="79603"/>
            <a:stretch>
              <a:fillRect/>
            </a:stretch>
          </p:blipFill>
          <p:spPr bwMode="auto">
            <a:xfrm>
              <a:off x="4139952" y="1700808"/>
              <a:ext cx="1005840" cy="5410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15144" y="3407323"/>
            <a:ext cx="7757256" cy="3168352"/>
            <a:chOff x="415144" y="3407323"/>
            <a:chExt cx="7757256" cy="3168352"/>
          </a:xfrm>
        </p:grpSpPr>
        <p:pic>
          <p:nvPicPr>
            <p:cNvPr id="2053" name="Picture 5" descr="C:\Files\KimLab\presentations\lab-meetings\15-01-27\figures\feature_importances_colored.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1224"/>
            <a:stretch>
              <a:fillRect/>
            </a:stretch>
          </p:blipFill>
          <p:spPr bwMode="auto">
            <a:xfrm>
              <a:off x="850832" y="3407323"/>
              <a:ext cx="7321568" cy="31683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rot="16200000">
              <a:off x="-431883" y="4348035"/>
              <a:ext cx="2063385" cy="369332"/>
            </a:xfrm>
            <a:prstGeom prst="rect">
              <a:avLst/>
            </a:prstGeom>
            <a:noFill/>
          </p:spPr>
          <p:txBody>
            <a:bodyPr wrap="none" rtlCol="0">
              <a:spAutoFit/>
            </a:bodyPr>
            <a:lstStyle/>
            <a:p>
              <a:r>
                <a:rPr lang="en-CA" dirty="0" smtClean="0"/>
                <a:t>Relative importance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16385</Words>
  <Application>Kingsoft Office WPP</Application>
  <PresentationFormat>On-screen Show (4:3)</PresentationFormat>
  <Paragraphs>1172</Paragraphs>
  <Slides>93</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93</vt:i4>
      </vt:variant>
    </vt:vector>
  </HeadingPairs>
  <TitlesOfParts>
    <vt:vector size="95" baseType="lpstr">
      <vt:lpstr>Office Theme</vt:lpstr>
      <vt:lpstr>Equation.DSMT4</vt:lpstr>
      <vt:lpstr>Predicting the thermodynamic effect of mutations on a genome-wide scale</vt:lpstr>
      <vt:lpstr>Overview</vt:lpstr>
      <vt:lpstr>PowerPoint 演示文稿</vt:lpstr>
      <vt:lpstr>Introduction - Rise in genome sequening</vt:lpstr>
      <vt:lpstr>Introduction - Variant calling / scoring</vt:lpstr>
      <vt:lpstr>Introduction - Variant calling / scoring</vt:lpstr>
      <vt:lpstr>Introduction - Variant analysis</vt:lpstr>
      <vt:lpstr>Introduction - Variant analysis</vt:lpstr>
      <vt:lpstr>Introduction - Variant analysis</vt:lpstr>
      <vt:lpstr>Introduction - Goals</vt:lpstr>
      <vt:lpstr>Implementation</vt:lpstr>
      <vt:lpstr>Implementation</vt:lpstr>
      <vt:lpstr>Profs</vt:lpstr>
      <vt:lpstr>Profs: (6) Annotating Uniprot with Profs domains</vt:lpstr>
      <vt:lpstr>Profs: (6) Interactions between Profs domains</vt:lpstr>
      <vt:lpstr>Protein-protein interaction datasets</vt:lpstr>
      <vt:lpstr>Implementation - Database</vt:lpstr>
      <vt:lpstr>Implementation - Pipeline</vt:lpstr>
      <vt:lpstr>Implementation - Precalculate provean</vt:lpstr>
      <vt:lpstr>Implementation</vt:lpstr>
      <vt:lpstr>Implementation - Precalculate provean</vt:lpstr>
      <vt:lpstr>Implementation - Precalculate models</vt:lpstr>
      <vt:lpstr>Implementation - Webservice</vt:lpstr>
      <vt:lpstr>Implementation</vt:lpstr>
      <vt:lpstr>Results</vt:lpstr>
      <vt:lpstr>Results - Homology modelling coverage</vt:lpstr>
      <vt:lpstr>Results - Core predictor training</vt:lpstr>
      <vt:lpstr>Results - Core predictor validation</vt:lpstr>
      <vt:lpstr>Results - Core feature elimination</vt:lpstr>
      <vt:lpstr>Results - Interface feature elimination</vt:lpstr>
      <vt:lpstr>Results - Core</vt:lpstr>
      <vt:lpstr>Results - Core validation</vt:lpstr>
      <vt:lpstr>PowerPoint 演示文稿</vt:lpstr>
      <vt:lpstr>Results - Core predictor training</vt:lpstr>
      <vt:lpstr>Results - Core predictor validation</vt:lpstr>
      <vt:lpstr>Results - Core validation</vt:lpstr>
      <vt:lpstr>Results - Core validation</vt:lpstr>
      <vt:lpstr>Implementation</vt:lpstr>
      <vt:lpstr>Results - Interface predictor training</vt:lpstr>
      <vt:lpstr>Discussion</vt:lpstr>
      <vt:lpstr>Implementation</vt:lpstr>
      <vt:lpstr>Future directions</vt:lpstr>
      <vt:lpstr>Future directions - Better models</vt:lpstr>
      <vt:lpstr>Future directions - Better models</vt:lpstr>
      <vt:lpstr>Future directions - Better models</vt:lpstr>
      <vt:lpstr>Future directions - Better models</vt:lpstr>
      <vt:lpstr>Future directions - More data</vt:lpstr>
      <vt:lpstr>Future directions - More data</vt:lpstr>
      <vt:lpstr>Future directions - More interaction types</vt:lpstr>
      <vt:lpstr>Future directions - ELASPIC v2.0 [v0.2.0 :)]</vt:lpstr>
      <vt:lpstr>Future directions - Even more data</vt:lpstr>
      <vt:lpstr>Acknowledgements</vt:lpstr>
      <vt:lpstr>Overview</vt:lpstr>
      <vt:lpstr>Overview</vt:lpstr>
      <vt:lpstr>Future directions</vt:lpstr>
      <vt:lpstr>Profs vs. Gene3D</vt:lpstr>
      <vt:lpstr>Profs vs. Gene3D: domain length</vt:lpstr>
      <vt:lpstr>Profs vs. Gene3D: domain coverage</vt:lpstr>
      <vt:lpstr>Profs vs. Gene3D: domain overlap</vt:lpstr>
      <vt:lpstr>ELASPIC background</vt:lpstr>
      <vt:lpstr>ELASPIC background</vt:lpstr>
      <vt:lpstr>xxx</vt:lpstr>
      <vt:lpstr>ELASPIC background</vt:lpstr>
      <vt:lpstr>ELASPIC background</vt:lpstr>
      <vt:lpstr>ELASPIC background</vt:lpstr>
      <vt:lpstr>ELASPIC background</vt:lpstr>
      <vt:lpstr>ELASPIC background</vt:lpstr>
      <vt:lpstr>PowerPoint 演示文稿</vt:lpstr>
      <vt:lpstr>Progress pre-calculating alignments and models</vt:lpstr>
      <vt:lpstr>Progress pre-calculating mutations</vt:lpstr>
      <vt:lpstr>PowerPoint 演示文稿</vt:lpstr>
      <vt:lpstr>Overview</vt:lpstr>
      <vt:lpstr>Results from </vt:lpstr>
      <vt:lpstr>PowerPoint 演示文稿</vt:lpstr>
      <vt:lpstr>Identifying anti-proliferative peptides</vt:lpstr>
      <vt:lpstr>Mapping anti-proliferative peptides to structures</vt:lpstr>
      <vt:lpstr>Examples of models with disorderome peptides</vt:lpstr>
      <vt:lpstr>Correlation between features and dropout z-score</vt:lpstr>
      <vt:lpstr>Predicting the effect of CORE mutations</vt:lpstr>
      <vt:lpstr>Predicting the effect of INTERFACE mutations</vt:lpstr>
      <vt:lpstr>ELASPIC documentation</vt:lpstr>
      <vt:lpstr>Predicting the thermodynamic effect of mutations</vt:lpstr>
      <vt:lpstr>PowerPoint 演示文稿</vt:lpstr>
      <vt:lpstr>PowerPoint 演示文稿</vt:lpstr>
      <vt:lpstr>Predicting the ddG of interface mutations</vt:lpstr>
      <vt:lpstr>Talk Overview</vt:lpstr>
      <vt:lpstr>Creating the core and interface training sets</vt:lpstr>
      <vt:lpstr>Training the core and interface classifiers</vt:lpstr>
      <vt:lpstr>Recursive feature elimination</vt:lpstr>
      <vt:lpstr>Cross-validation before feature elimination</vt:lpstr>
      <vt:lpstr>Cross-validation after feature elimination</vt:lpstr>
      <vt:lpstr>Significant features for core mutations</vt:lpstr>
      <vt:lpstr>Significant features for interface mutations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energetic and phenotypic effect of mutations</dc:title>
  <dc:creator>Mark Sun</dc:creator>
  <cp:lastModifiedBy>strokach</cp:lastModifiedBy>
  <cp:revision>1371</cp:revision>
  <dcterms:created xsi:type="dcterms:W3CDTF">2016-09-13T16:53:39Z</dcterms:created>
  <dcterms:modified xsi:type="dcterms:W3CDTF">2016-09-13T16:53:39Z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4105-10.1.0.5672</vt:lpwstr>
  </property>
</Properties>
</file>